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8" r:id="rId2"/>
    <p:sldId id="293" r:id="rId3"/>
    <p:sldId id="259" r:id="rId4"/>
    <p:sldId id="279" r:id="rId5"/>
    <p:sldId id="260" r:id="rId6"/>
    <p:sldId id="263" r:id="rId7"/>
    <p:sldId id="265" r:id="rId8"/>
    <p:sldId id="266" r:id="rId9"/>
    <p:sldId id="267" r:id="rId10"/>
    <p:sldId id="268" r:id="rId11"/>
    <p:sldId id="269" r:id="rId12"/>
    <p:sldId id="275" r:id="rId13"/>
    <p:sldId id="321" r:id="rId14"/>
    <p:sldId id="322" r:id="rId15"/>
    <p:sldId id="323" r:id="rId16"/>
    <p:sldId id="270" r:id="rId17"/>
    <p:sldId id="320" r:id="rId18"/>
    <p:sldId id="271" r:id="rId19"/>
    <p:sldId id="261" r:id="rId20"/>
    <p:sldId id="264" r:id="rId21"/>
    <p:sldId id="262" r:id="rId22"/>
    <p:sldId id="273" r:id="rId23"/>
    <p:sldId id="274" r:id="rId24"/>
    <p:sldId id="276" r:id="rId25"/>
    <p:sldId id="277" r:id="rId26"/>
    <p:sldId id="278" r:id="rId27"/>
    <p:sldId id="280" r:id="rId28"/>
    <p:sldId id="281" r:id="rId29"/>
    <p:sldId id="283" r:id="rId30"/>
    <p:sldId id="282" r:id="rId31"/>
    <p:sldId id="285" r:id="rId32"/>
    <p:sldId id="286" r:id="rId33"/>
    <p:sldId id="311" r:id="rId34"/>
    <p:sldId id="326" r:id="rId35"/>
    <p:sldId id="327" r:id="rId36"/>
    <p:sldId id="328" r:id="rId37"/>
    <p:sldId id="287" r:id="rId38"/>
    <p:sldId id="288" r:id="rId39"/>
    <p:sldId id="289" r:id="rId40"/>
    <p:sldId id="290" r:id="rId41"/>
    <p:sldId id="291" r:id="rId42"/>
    <p:sldId id="292" r:id="rId43"/>
    <p:sldId id="294" r:id="rId44"/>
    <p:sldId id="295" r:id="rId45"/>
    <p:sldId id="296" r:id="rId46"/>
    <p:sldId id="297" r:id="rId47"/>
    <p:sldId id="298" r:id="rId48"/>
    <p:sldId id="299" r:id="rId49"/>
    <p:sldId id="300" r:id="rId50"/>
    <p:sldId id="304" r:id="rId51"/>
    <p:sldId id="301" r:id="rId52"/>
    <p:sldId id="302" r:id="rId53"/>
    <p:sldId id="303" r:id="rId54"/>
    <p:sldId id="305" r:id="rId55"/>
    <p:sldId id="306" r:id="rId56"/>
    <p:sldId id="307" r:id="rId57"/>
    <p:sldId id="308" r:id="rId58"/>
    <p:sldId id="319" r:id="rId59"/>
    <p:sldId id="309" r:id="rId60"/>
    <p:sldId id="310" r:id="rId61"/>
    <p:sldId id="312" r:id="rId62"/>
    <p:sldId id="313" r:id="rId63"/>
    <p:sldId id="314" r:id="rId64"/>
    <p:sldId id="315" r:id="rId65"/>
    <p:sldId id="316" r:id="rId66"/>
    <p:sldId id="318" r:id="rId67"/>
    <p:sldId id="324" r:id="rId68"/>
    <p:sldId id="325" r:id="rId6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1" autoAdjust="0"/>
    <p:restoredTop sz="95082" autoAdjust="0"/>
  </p:normalViewPr>
  <p:slideViewPr>
    <p:cSldViewPr snapToGrid="0">
      <p:cViewPr varScale="1">
        <p:scale>
          <a:sx n="89" d="100"/>
          <a:sy n="89" d="100"/>
        </p:scale>
        <p:origin x="1040"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0DB00-7D98-B544-80DD-077C9D980AD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t-IT"/>
        </a:p>
      </dgm:t>
    </dgm:pt>
    <dgm:pt modelId="{3B6627C9-8B74-0048-9227-E035D65387A3}">
      <dgm:prSet/>
      <dgm:spPr/>
      <dgm:t>
        <a:bodyPr/>
        <a:lstStyle/>
        <a:p>
          <a:r>
            <a:rPr lang="it-IT" dirty="0"/>
            <a:t>Al </a:t>
          </a:r>
          <a:r>
            <a:rPr lang="it-IT"/>
            <a:t>settore pubblico</a:t>
          </a:r>
          <a:endParaRPr lang="it-IT" dirty="0"/>
        </a:p>
      </dgm:t>
    </dgm:pt>
    <dgm:pt modelId="{EF6AD8DD-4316-BF41-BCE8-F817821C806C}" type="parTrans" cxnId="{03390D21-3380-634F-95F1-C2684EA815E4}">
      <dgm:prSet/>
      <dgm:spPr/>
      <dgm:t>
        <a:bodyPr/>
        <a:lstStyle/>
        <a:p>
          <a:endParaRPr lang="it-IT"/>
        </a:p>
      </dgm:t>
    </dgm:pt>
    <dgm:pt modelId="{840D298C-A32A-A645-AAB6-69A4D5AFAD5A}" type="sibTrans" cxnId="{03390D21-3380-634F-95F1-C2684EA815E4}">
      <dgm:prSet/>
      <dgm:spPr/>
      <dgm:t>
        <a:bodyPr/>
        <a:lstStyle/>
        <a:p>
          <a:endParaRPr lang="it-IT"/>
        </a:p>
      </dgm:t>
    </dgm:pt>
    <dgm:pt modelId="{B238FC30-4233-EC42-9131-E323D2630DD3}">
      <dgm:prSet/>
      <dgm:spPr/>
      <dgm:t>
        <a:bodyPr/>
        <a:lstStyle/>
        <a:p>
          <a:r>
            <a:rPr lang="it-IT" dirty="0"/>
            <a:t>al settore privato</a:t>
          </a:r>
        </a:p>
      </dgm:t>
    </dgm:pt>
    <dgm:pt modelId="{AC8AC133-2976-6F49-857D-264E7EB0344F}" type="parTrans" cxnId="{12890B2E-8848-D644-AD37-E08E58403253}">
      <dgm:prSet/>
      <dgm:spPr/>
      <dgm:t>
        <a:bodyPr/>
        <a:lstStyle/>
        <a:p>
          <a:endParaRPr lang="it-IT"/>
        </a:p>
      </dgm:t>
    </dgm:pt>
    <dgm:pt modelId="{30AE0FAF-5A99-6546-99A3-194BA6BF1049}" type="sibTrans" cxnId="{12890B2E-8848-D644-AD37-E08E58403253}">
      <dgm:prSet/>
      <dgm:spPr/>
      <dgm:t>
        <a:bodyPr/>
        <a:lstStyle/>
        <a:p>
          <a:endParaRPr lang="it-IT"/>
        </a:p>
      </dgm:t>
    </dgm:pt>
    <dgm:pt modelId="{D50E60B6-5A4E-A64F-859C-8E60C8665096}" type="pres">
      <dgm:prSet presAssocID="{F870DB00-7D98-B544-80DD-077C9D980AD6}" presName="compositeShape" presStyleCnt="0">
        <dgm:presLayoutVars>
          <dgm:chMax val="7"/>
          <dgm:dir/>
          <dgm:resizeHandles val="exact"/>
        </dgm:presLayoutVars>
      </dgm:prSet>
      <dgm:spPr/>
    </dgm:pt>
    <dgm:pt modelId="{48AA849C-1D82-2048-B861-8D23AB613ED0}" type="pres">
      <dgm:prSet presAssocID="{3B6627C9-8B74-0048-9227-E035D65387A3}" presName="circ1" presStyleLbl="vennNode1" presStyleIdx="0" presStyleCnt="2"/>
      <dgm:spPr/>
    </dgm:pt>
    <dgm:pt modelId="{E1EDC5D1-0BF4-0E46-AE5D-7B740CFB1D5C}" type="pres">
      <dgm:prSet presAssocID="{3B6627C9-8B74-0048-9227-E035D65387A3}" presName="circ1Tx" presStyleLbl="revTx" presStyleIdx="0" presStyleCnt="0">
        <dgm:presLayoutVars>
          <dgm:chMax val="0"/>
          <dgm:chPref val="0"/>
          <dgm:bulletEnabled val="1"/>
        </dgm:presLayoutVars>
      </dgm:prSet>
      <dgm:spPr/>
    </dgm:pt>
    <dgm:pt modelId="{B27412FF-7FD4-3543-ADB0-D0BDDC230107}" type="pres">
      <dgm:prSet presAssocID="{B238FC30-4233-EC42-9131-E323D2630DD3}" presName="circ2" presStyleLbl="vennNode1" presStyleIdx="1" presStyleCnt="2"/>
      <dgm:spPr/>
    </dgm:pt>
    <dgm:pt modelId="{0503EFAD-D0CF-2947-B3ED-FB84F18B5576}" type="pres">
      <dgm:prSet presAssocID="{B238FC30-4233-EC42-9131-E323D2630DD3}" presName="circ2Tx" presStyleLbl="revTx" presStyleIdx="0" presStyleCnt="0">
        <dgm:presLayoutVars>
          <dgm:chMax val="0"/>
          <dgm:chPref val="0"/>
          <dgm:bulletEnabled val="1"/>
        </dgm:presLayoutVars>
      </dgm:prSet>
      <dgm:spPr/>
    </dgm:pt>
  </dgm:ptLst>
  <dgm:cxnLst>
    <dgm:cxn modelId="{B551B010-D0FF-624F-93D8-FFD89D514155}" type="presOf" srcId="{3B6627C9-8B74-0048-9227-E035D65387A3}" destId="{E1EDC5D1-0BF4-0E46-AE5D-7B740CFB1D5C}" srcOrd="1" destOrd="0" presId="urn:microsoft.com/office/officeart/2005/8/layout/venn1"/>
    <dgm:cxn modelId="{C7CC121E-D7E6-D245-B166-0C026C334872}" type="presOf" srcId="{F870DB00-7D98-B544-80DD-077C9D980AD6}" destId="{D50E60B6-5A4E-A64F-859C-8E60C8665096}" srcOrd="0" destOrd="0" presId="urn:microsoft.com/office/officeart/2005/8/layout/venn1"/>
    <dgm:cxn modelId="{03390D21-3380-634F-95F1-C2684EA815E4}" srcId="{F870DB00-7D98-B544-80DD-077C9D980AD6}" destId="{3B6627C9-8B74-0048-9227-E035D65387A3}" srcOrd="0" destOrd="0" parTransId="{EF6AD8DD-4316-BF41-BCE8-F817821C806C}" sibTransId="{840D298C-A32A-A645-AAB6-69A4D5AFAD5A}"/>
    <dgm:cxn modelId="{12890B2E-8848-D644-AD37-E08E58403253}" srcId="{F870DB00-7D98-B544-80DD-077C9D980AD6}" destId="{B238FC30-4233-EC42-9131-E323D2630DD3}" srcOrd="1" destOrd="0" parTransId="{AC8AC133-2976-6F49-857D-264E7EB0344F}" sibTransId="{30AE0FAF-5A99-6546-99A3-194BA6BF1049}"/>
    <dgm:cxn modelId="{C43DA539-D33B-464F-A24A-9F662F63DA29}" type="presOf" srcId="{B238FC30-4233-EC42-9131-E323D2630DD3}" destId="{B27412FF-7FD4-3543-ADB0-D0BDDC230107}" srcOrd="0" destOrd="0" presId="urn:microsoft.com/office/officeart/2005/8/layout/venn1"/>
    <dgm:cxn modelId="{7A554169-ABC0-D24B-8FC9-CF106932DD4E}" type="presOf" srcId="{B238FC30-4233-EC42-9131-E323D2630DD3}" destId="{0503EFAD-D0CF-2947-B3ED-FB84F18B5576}" srcOrd="1" destOrd="0" presId="urn:microsoft.com/office/officeart/2005/8/layout/venn1"/>
    <dgm:cxn modelId="{328A3B91-B71E-FD43-84AD-E66529F63B84}" type="presOf" srcId="{3B6627C9-8B74-0048-9227-E035D65387A3}" destId="{48AA849C-1D82-2048-B861-8D23AB613ED0}" srcOrd="0" destOrd="0" presId="urn:microsoft.com/office/officeart/2005/8/layout/venn1"/>
    <dgm:cxn modelId="{EE6EFC60-8117-BE45-9834-000382645957}" type="presParOf" srcId="{D50E60B6-5A4E-A64F-859C-8E60C8665096}" destId="{48AA849C-1D82-2048-B861-8D23AB613ED0}" srcOrd="0" destOrd="0" presId="urn:microsoft.com/office/officeart/2005/8/layout/venn1"/>
    <dgm:cxn modelId="{61FB4E68-F4E6-7641-B7F9-85FCECFA91BF}" type="presParOf" srcId="{D50E60B6-5A4E-A64F-859C-8E60C8665096}" destId="{E1EDC5D1-0BF4-0E46-AE5D-7B740CFB1D5C}" srcOrd="1" destOrd="0" presId="urn:microsoft.com/office/officeart/2005/8/layout/venn1"/>
    <dgm:cxn modelId="{205921DB-3019-4645-AD8D-0D87FD38CB32}" type="presParOf" srcId="{D50E60B6-5A4E-A64F-859C-8E60C8665096}" destId="{B27412FF-7FD4-3543-ADB0-D0BDDC230107}" srcOrd="2" destOrd="0" presId="urn:microsoft.com/office/officeart/2005/8/layout/venn1"/>
    <dgm:cxn modelId="{C236D934-BF3D-BB4D-B3B8-3DE53D756C11}" type="presParOf" srcId="{D50E60B6-5A4E-A64F-859C-8E60C8665096}" destId="{0503EFAD-D0CF-2947-B3ED-FB84F18B557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E8CED-932A-D444-B21A-875D786353C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11BF9328-EFB4-684D-8277-F0AC698B5757}">
      <dgm:prSet/>
      <dgm:spPr/>
      <dgm:t>
        <a:bodyPr/>
        <a:lstStyle/>
        <a:p>
          <a:r>
            <a:rPr lang="it-IT" b="1" dirty="0"/>
            <a:t>tutela della riservatezza</a:t>
          </a:r>
        </a:p>
      </dgm:t>
    </dgm:pt>
    <dgm:pt modelId="{99E2F873-E870-4D4D-817F-0BBA9EFBCB90}" type="parTrans" cxnId="{9FB728C6-8B45-9449-A5DC-37C347A5A466}">
      <dgm:prSet/>
      <dgm:spPr/>
      <dgm:t>
        <a:bodyPr/>
        <a:lstStyle/>
        <a:p>
          <a:endParaRPr lang="it-IT"/>
        </a:p>
      </dgm:t>
    </dgm:pt>
    <dgm:pt modelId="{1F749022-5BAE-8840-8B6F-4A94562B113A}" type="sibTrans" cxnId="{9FB728C6-8B45-9449-A5DC-37C347A5A466}">
      <dgm:prSet/>
      <dgm:spPr/>
      <dgm:t>
        <a:bodyPr/>
        <a:lstStyle/>
        <a:p>
          <a:endParaRPr lang="it-IT"/>
        </a:p>
      </dgm:t>
    </dgm:pt>
    <dgm:pt modelId="{E1EAD23B-2963-FD4D-A14E-949763965438}">
      <dgm:prSet/>
      <dgm:spPr/>
      <dgm:t>
        <a:bodyPr/>
        <a:lstStyle/>
        <a:p>
          <a:r>
            <a:rPr lang="it-IT" b="1" dirty="0"/>
            <a:t>protezione dalle ritorsioni</a:t>
          </a:r>
        </a:p>
      </dgm:t>
    </dgm:pt>
    <dgm:pt modelId="{5BBBCEDA-484A-EF4A-8500-2558A5BCA61C}" type="parTrans" cxnId="{0CDAB2D4-81DF-714E-A61C-9D9E443FDF29}">
      <dgm:prSet/>
      <dgm:spPr/>
      <dgm:t>
        <a:bodyPr/>
        <a:lstStyle/>
        <a:p>
          <a:endParaRPr lang="it-IT"/>
        </a:p>
      </dgm:t>
    </dgm:pt>
    <dgm:pt modelId="{DBFB0C57-7F40-4E4F-9157-5162080003CF}" type="sibTrans" cxnId="{0CDAB2D4-81DF-714E-A61C-9D9E443FDF29}">
      <dgm:prSet/>
      <dgm:spPr/>
      <dgm:t>
        <a:bodyPr/>
        <a:lstStyle/>
        <a:p>
          <a:endParaRPr lang="it-IT"/>
        </a:p>
      </dgm:t>
    </dgm:pt>
    <dgm:pt modelId="{8E93391A-FFCF-C649-B768-39199E02D619}">
      <dgm:prSet/>
      <dgm:spPr/>
      <dgm:t>
        <a:bodyPr/>
        <a:lstStyle/>
        <a:p>
          <a:r>
            <a:rPr lang="it-IT" b="1" dirty="0"/>
            <a:t>limitazioni della responsabilità</a:t>
          </a:r>
        </a:p>
      </dgm:t>
    </dgm:pt>
    <dgm:pt modelId="{E0839CE9-81DC-1344-BC5C-FDBF41BD4198}" type="parTrans" cxnId="{0F7687E5-D367-AF41-97A3-543777D2A11F}">
      <dgm:prSet/>
      <dgm:spPr/>
      <dgm:t>
        <a:bodyPr/>
        <a:lstStyle/>
        <a:p>
          <a:endParaRPr lang="it-IT"/>
        </a:p>
      </dgm:t>
    </dgm:pt>
    <dgm:pt modelId="{7F9CE733-52D7-DC4D-89CE-EB17AA4B2F89}" type="sibTrans" cxnId="{0F7687E5-D367-AF41-97A3-543777D2A11F}">
      <dgm:prSet/>
      <dgm:spPr/>
      <dgm:t>
        <a:bodyPr/>
        <a:lstStyle/>
        <a:p>
          <a:endParaRPr lang="it-IT"/>
        </a:p>
      </dgm:t>
    </dgm:pt>
    <dgm:pt modelId="{24C04496-D76A-7446-8D44-01126561BDDC}">
      <dgm:prSet/>
      <dgm:spPr/>
      <dgm:t>
        <a:bodyPr/>
        <a:lstStyle/>
        <a:p>
          <a:r>
            <a:rPr lang="it-IT" b="1" dirty="0"/>
            <a:t>misure di sostegno</a:t>
          </a:r>
        </a:p>
      </dgm:t>
    </dgm:pt>
    <dgm:pt modelId="{32FC074B-4B0E-9448-9B8E-8147FF4C9156}" type="parTrans" cxnId="{A7B2FE60-C623-CE44-93A3-60DA3F57A28D}">
      <dgm:prSet/>
      <dgm:spPr/>
      <dgm:t>
        <a:bodyPr/>
        <a:lstStyle/>
        <a:p>
          <a:endParaRPr lang="it-IT"/>
        </a:p>
      </dgm:t>
    </dgm:pt>
    <dgm:pt modelId="{37009EDF-334D-2E4D-AB59-77DB36104C5B}" type="sibTrans" cxnId="{A7B2FE60-C623-CE44-93A3-60DA3F57A28D}">
      <dgm:prSet/>
      <dgm:spPr/>
      <dgm:t>
        <a:bodyPr/>
        <a:lstStyle/>
        <a:p>
          <a:endParaRPr lang="it-IT"/>
        </a:p>
      </dgm:t>
    </dgm:pt>
    <dgm:pt modelId="{D8EB0214-DF8E-244D-BA25-76CCB3BBE534}" type="pres">
      <dgm:prSet presAssocID="{E6CE8CED-932A-D444-B21A-875D786353CC}" presName="cycle" presStyleCnt="0">
        <dgm:presLayoutVars>
          <dgm:dir/>
          <dgm:resizeHandles val="exact"/>
        </dgm:presLayoutVars>
      </dgm:prSet>
      <dgm:spPr/>
    </dgm:pt>
    <dgm:pt modelId="{D209C16C-A69A-CA4B-BCE8-0DB604B05667}" type="pres">
      <dgm:prSet presAssocID="{11BF9328-EFB4-684D-8277-F0AC698B5757}" presName="node" presStyleLbl="node1" presStyleIdx="0" presStyleCnt="4">
        <dgm:presLayoutVars>
          <dgm:bulletEnabled val="1"/>
        </dgm:presLayoutVars>
      </dgm:prSet>
      <dgm:spPr/>
    </dgm:pt>
    <dgm:pt modelId="{6240EB61-0B14-C947-8ACD-9DC122CB1002}" type="pres">
      <dgm:prSet presAssocID="{1F749022-5BAE-8840-8B6F-4A94562B113A}" presName="sibTrans" presStyleLbl="sibTrans2D1" presStyleIdx="0" presStyleCnt="4"/>
      <dgm:spPr/>
    </dgm:pt>
    <dgm:pt modelId="{86EF845B-D564-9542-8C7F-A0F934ED802C}" type="pres">
      <dgm:prSet presAssocID="{1F749022-5BAE-8840-8B6F-4A94562B113A}" presName="connectorText" presStyleLbl="sibTrans2D1" presStyleIdx="0" presStyleCnt="4"/>
      <dgm:spPr/>
    </dgm:pt>
    <dgm:pt modelId="{1A7332E6-3075-0D40-855F-D3C1E1FF6378}" type="pres">
      <dgm:prSet presAssocID="{E1EAD23B-2963-FD4D-A14E-949763965438}" presName="node" presStyleLbl="node1" presStyleIdx="1" presStyleCnt="4">
        <dgm:presLayoutVars>
          <dgm:bulletEnabled val="1"/>
        </dgm:presLayoutVars>
      </dgm:prSet>
      <dgm:spPr/>
    </dgm:pt>
    <dgm:pt modelId="{96B8C02B-2E87-0249-B192-FD57AA5AFF28}" type="pres">
      <dgm:prSet presAssocID="{DBFB0C57-7F40-4E4F-9157-5162080003CF}" presName="sibTrans" presStyleLbl="sibTrans2D1" presStyleIdx="1" presStyleCnt="4"/>
      <dgm:spPr/>
    </dgm:pt>
    <dgm:pt modelId="{9E61CD8A-93AC-2848-854F-BFAFB71C614B}" type="pres">
      <dgm:prSet presAssocID="{DBFB0C57-7F40-4E4F-9157-5162080003CF}" presName="connectorText" presStyleLbl="sibTrans2D1" presStyleIdx="1" presStyleCnt="4"/>
      <dgm:spPr/>
    </dgm:pt>
    <dgm:pt modelId="{D8E514D3-219D-E14C-8039-E40776141A45}" type="pres">
      <dgm:prSet presAssocID="{8E93391A-FFCF-C649-B768-39199E02D619}" presName="node" presStyleLbl="node1" presStyleIdx="2" presStyleCnt="4">
        <dgm:presLayoutVars>
          <dgm:bulletEnabled val="1"/>
        </dgm:presLayoutVars>
      </dgm:prSet>
      <dgm:spPr/>
    </dgm:pt>
    <dgm:pt modelId="{531CAB83-2F00-C643-8358-1ABDE9524130}" type="pres">
      <dgm:prSet presAssocID="{7F9CE733-52D7-DC4D-89CE-EB17AA4B2F89}" presName="sibTrans" presStyleLbl="sibTrans2D1" presStyleIdx="2" presStyleCnt="4"/>
      <dgm:spPr/>
    </dgm:pt>
    <dgm:pt modelId="{846CA3CF-410B-8E46-92B2-5EF5F0367AAF}" type="pres">
      <dgm:prSet presAssocID="{7F9CE733-52D7-DC4D-89CE-EB17AA4B2F89}" presName="connectorText" presStyleLbl="sibTrans2D1" presStyleIdx="2" presStyleCnt="4"/>
      <dgm:spPr/>
    </dgm:pt>
    <dgm:pt modelId="{B154AB0D-EA93-FC4B-AB5A-A048A8255660}" type="pres">
      <dgm:prSet presAssocID="{24C04496-D76A-7446-8D44-01126561BDDC}" presName="node" presStyleLbl="node1" presStyleIdx="3" presStyleCnt="4">
        <dgm:presLayoutVars>
          <dgm:bulletEnabled val="1"/>
        </dgm:presLayoutVars>
      </dgm:prSet>
      <dgm:spPr/>
    </dgm:pt>
    <dgm:pt modelId="{860C90DC-F528-D54F-A00F-7D1E186EDF26}" type="pres">
      <dgm:prSet presAssocID="{37009EDF-334D-2E4D-AB59-77DB36104C5B}" presName="sibTrans" presStyleLbl="sibTrans2D1" presStyleIdx="3" presStyleCnt="4"/>
      <dgm:spPr/>
    </dgm:pt>
    <dgm:pt modelId="{8B17748B-04C6-5B45-8F86-BDAA37BFE638}" type="pres">
      <dgm:prSet presAssocID="{37009EDF-334D-2E4D-AB59-77DB36104C5B}" presName="connectorText" presStyleLbl="sibTrans2D1" presStyleIdx="3" presStyleCnt="4"/>
      <dgm:spPr/>
    </dgm:pt>
  </dgm:ptLst>
  <dgm:cxnLst>
    <dgm:cxn modelId="{1860910C-8D40-3D41-8183-74ECF1B3B944}" type="presOf" srcId="{DBFB0C57-7F40-4E4F-9157-5162080003CF}" destId="{96B8C02B-2E87-0249-B192-FD57AA5AFF28}" srcOrd="0" destOrd="0" presId="urn:microsoft.com/office/officeart/2005/8/layout/cycle2"/>
    <dgm:cxn modelId="{F5171213-7D6D-8143-9C3C-DD8FAF2CBD7A}" type="presOf" srcId="{1F749022-5BAE-8840-8B6F-4A94562B113A}" destId="{86EF845B-D564-9542-8C7F-A0F934ED802C}" srcOrd="1" destOrd="0" presId="urn:microsoft.com/office/officeart/2005/8/layout/cycle2"/>
    <dgm:cxn modelId="{60AE6F29-0A6E-E246-BE25-F4EEFE681B15}" type="presOf" srcId="{7F9CE733-52D7-DC4D-89CE-EB17AA4B2F89}" destId="{846CA3CF-410B-8E46-92B2-5EF5F0367AAF}" srcOrd="1" destOrd="0" presId="urn:microsoft.com/office/officeart/2005/8/layout/cycle2"/>
    <dgm:cxn modelId="{DCDCEC38-A796-8E4C-A013-4D6844C3986A}" type="presOf" srcId="{8E93391A-FFCF-C649-B768-39199E02D619}" destId="{D8E514D3-219D-E14C-8039-E40776141A45}" srcOrd="0" destOrd="0" presId="urn:microsoft.com/office/officeart/2005/8/layout/cycle2"/>
    <dgm:cxn modelId="{7B8B4B43-AB0B-4042-BD78-7189448D13B2}" type="presOf" srcId="{1F749022-5BAE-8840-8B6F-4A94562B113A}" destId="{6240EB61-0B14-C947-8ACD-9DC122CB1002}" srcOrd="0" destOrd="0" presId="urn:microsoft.com/office/officeart/2005/8/layout/cycle2"/>
    <dgm:cxn modelId="{0DFBE043-0274-D045-8317-E7F425E86003}" type="presOf" srcId="{11BF9328-EFB4-684D-8277-F0AC698B5757}" destId="{D209C16C-A69A-CA4B-BCE8-0DB604B05667}" srcOrd="0" destOrd="0" presId="urn:microsoft.com/office/officeart/2005/8/layout/cycle2"/>
    <dgm:cxn modelId="{3081BA58-92D2-B449-9E45-11591FA57BB6}" type="presOf" srcId="{DBFB0C57-7F40-4E4F-9157-5162080003CF}" destId="{9E61CD8A-93AC-2848-854F-BFAFB71C614B}" srcOrd="1" destOrd="0" presId="urn:microsoft.com/office/officeart/2005/8/layout/cycle2"/>
    <dgm:cxn modelId="{A7B2FE60-C623-CE44-93A3-60DA3F57A28D}" srcId="{E6CE8CED-932A-D444-B21A-875D786353CC}" destId="{24C04496-D76A-7446-8D44-01126561BDDC}" srcOrd="3" destOrd="0" parTransId="{32FC074B-4B0E-9448-9B8E-8147FF4C9156}" sibTransId="{37009EDF-334D-2E4D-AB59-77DB36104C5B}"/>
    <dgm:cxn modelId="{5EA57B65-4BDC-8441-BA45-D4CFCDDA6F2F}" type="presOf" srcId="{37009EDF-334D-2E4D-AB59-77DB36104C5B}" destId="{8B17748B-04C6-5B45-8F86-BDAA37BFE638}" srcOrd="1" destOrd="0" presId="urn:microsoft.com/office/officeart/2005/8/layout/cycle2"/>
    <dgm:cxn modelId="{9FB728C6-8B45-9449-A5DC-37C347A5A466}" srcId="{E6CE8CED-932A-D444-B21A-875D786353CC}" destId="{11BF9328-EFB4-684D-8277-F0AC698B5757}" srcOrd="0" destOrd="0" parTransId="{99E2F873-E870-4D4D-817F-0BBA9EFBCB90}" sibTransId="{1F749022-5BAE-8840-8B6F-4A94562B113A}"/>
    <dgm:cxn modelId="{0CDAB2D4-81DF-714E-A61C-9D9E443FDF29}" srcId="{E6CE8CED-932A-D444-B21A-875D786353CC}" destId="{E1EAD23B-2963-FD4D-A14E-949763965438}" srcOrd="1" destOrd="0" parTransId="{5BBBCEDA-484A-EF4A-8500-2558A5BCA61C}" sibTransId="{DBFB0C57-7F40-4E4F-9157-5162080003CF}"/>
    <dgm:cxn modelId="{783B68E5-E65B-9B4C-9CB9-334A5FD06279}" type="presOf" srcId="{E1EAD23B-2963-FD4D-A14E-949763965438}" destId="{1A7332E6-3075-0D40-855F-D3C1E1FF6378}" srcOrd="0" destOrd="0" presId="urn:microsoft.com/office/officeart/2005/8/layout/cycle2"/>
    <dgm:cxn modelId="{0F7687E5-D367-AF41-97A3-543777D2A11F}" srcId="{E6CE8CED-932A-D444-B21A-875D786353CC}" destId="{8E93391A-FFCF-C649-B768-39199E02D619}" srcOrd="2" destOrd="0" parTransId="{E0839CE9-81DC-1344-BC5C-FDBF41BD4198}" sibTransId="{7F9CE733-52D7-DC4D-89CE-EB17AA4B2F89}"/>
    <dgm:cxn modelId="{CE23C4E8-8659-7446-BE50-442AE9B2BD66}" type="presOf" srcId="{E6CE8CED-932A-D444-B21A-875D786353CC}" destId="{D8EB0214-DF8E-244D-BA25-76CCB3BBE534}" srcOrd="0" destOrd="0" presId="urn:microsoft.com/office/officeart/2005/8/layout/cycle2"/>
    <dgm:cxn modelId="{CB9FDEE8-5E2E-5245-953E-919804C41C47}" type="presOf" srcId="{24C04496-D76A-7446-8D44-01126561BDDC}" destId="{B154AB0D-EA93-FC4B-AB5A-A048A8255660}" srcOrd="0" destOrd="0" presId="urn:microsoft.com/office/officeart/2005/8/layout/cycle2"/>
    <dgm:cxn modelId="{1A453FEC-9AC8-2F42-9884-1B4AF0AA5F94}" type="presOf" srcId="{7F9CE733-52D7-DC4D-89CE-EB17AA4B2F89}" destId="{531CAB83-2F00-C643-8358-1ABDE9524130}" srcOrd="0" destOrd="0" presId="urn:microsoft.com/office/officeart/2005/8/layout/cycle2"/>
    <dgm:cxn modelId="{271C6DFD-9745-2A4C-9FDB-C16502F7C0F4}" type="presOf" srcId="{37009EDF-334D-2E4D-AB59-77DB36104C5B}" destId="{860C90DC-F528-D54F-A00F-7D1E186EDF26}" srcOrd="0" destOrd="0" presId="urn:microsoft.com/office/officeart/2005/8/layout/cycle2"/>
    <dgm:cxn modelId="{AEBF07B9-2655-4A48-95FA-3AD25A22D2B5}" type="presParOf" srcId="{D8EB0214-DF8E-244D-BA25-76CCB3BBE534}" destId="{D209C16C-A69A-CA4B-BCE8-0DB604B05667}" srcOrd="0" destOrd="0" presId="urn:microsoft.com/office/officeart/2005/8/layout/cycle2"/>
    <dgm:cxn modelId="{BD3562E1-755C-C344-A41C-A6B22EF19303}" type="presParOf" srcId="{D8EB0214-DF8E-244D-BA25-76CCB3BBE534}" destId="{6240EB61-0B14-C947-8ACD-9DC122CB1002}" srcOrd="1" destOrd="0" presId="urn:microsoft.com/office/officeart/2005/8/layout/cycle2"/>
    <dgm:cxn modelId="{9D70D8D8-FD98-F643-BFA9-621FB310F73B}" type="presParOf" srcId="{6240EB61-0B14-C947-8ACD-9DC122CB1002}" destId="{86EF845B-D564-9542-8C7F-A0F934ED802C}" srcOrd="0" destOrd="0" presId="urn:microsoft.com/office/officeart/2005/8/layout/cycle2"/>
    <dgm:cxn modelId="{14987FC0-5DCA-A749-8F10-DB2826A228ED}" type="presParOf" srcId="{D8EB0214-DF8E-244D-BA25-76CCB3BBE534}" destId="{1A7332E6-3075-0D40-855F-D3C1E1FF6378}" srcOrd="2" destOrd="0" presId="urn:microsoft.com/office/officeart/2005/8/layout/cycle2"/>
    <dgm:cxn modelId="{0B4BC714-8F12-F844-91CF-B8970CC52CCB}" type="presParOf" srcId="{D8EB0214-DF8E-244D-BA25-76CCB3BBE534}" destId="{96B8C02B-2E87-0249-B192-FD57AA5AFF28}" srcOrd="3" destOrd="0" presId="urn:microsoft.com/office/officeart/2005/8/layout/cycle2"/>
    <dgm:cxn modelId="{8D3E62EB-6BED-4D4E-A840-B3A60E810204}" type="presParOf" srcId="{96B8C02B-2E87-0249-B192-FD57AA5AFF28}" destId="{9E61CD8A-93AC-2848-854F-BFAFB71C614B}" srcOrd="0" destOrd="0" presId="urn:microsoft.com/office/officeart/2005/8/layout/cycle2"/>
    <dgm:cxn modelId="{8C61A105-6E8B-A944-AFD2-499FFAA0536D}" type="presParOf" srcId="{D8EB0214-DF8E-244D-BA25-76CCB3BBE534}" destId="{D8E514D3-219D-E14C-8039-E40776141A45}" srcOrd="4" destOrd="0" presId="urn:microsoft.com/office/officeart/2005/8/layout/cycle2"/>
    <dgm:cxn modelId="{249EA58D-8F13-2748-BF71-40EF5EBF0E31}" type="presParOf" srcId="{D8EB0214-DF8E-244D-BA25-76CCB3BBE534}" destId="{531CAB83-2F00-C643-8358-1ABDE9524130}" srcOrd="5" destOrd="0" presId="urn:microsoft.com/office/officeart/2005/8/layout/cycle2"/>
    <dgm:cxn modelId="{21FD0E4F-4C6D-0546-99F2-87271050B1C9}" type="presParOf" srcId="{531CAB83-2F00-C643-8358-1ABDE9524130}" destId="{846CA3CF-410B-8E46-92B2-5EF5F0367AAF}" srcOrd="0" destOrd="0" presId="urn:microsoft.com/office/officeart/2005/8/layout/cycle2"/>
    <dgm:cxn modelId="{5C2ED152-EE88-4840-BE6C-84F03DD52152}" type="presParOf" srcId="{D8EB0214-DF8E-244D-BA25-76CCB3BBE534}" destId="{B154AB0D-EA93-FC4B-AB5A-A048A8255660}" srcOrd="6" destOrd="0" presId="urn:microsoft.com/office/officeart/2005/8/layout/cycle2"/>
    <dgm:cxn modelId="{B54D854D-A636-4946-8982-534FE76D1D02}" type="presParOf" srcId="{D8EB0214-DF8E-244D-BA25-76CCB3BBE534}" destId="{860C90DC-F528-D54F-A00F-7D1E186EDF26}" srcOrd="7" destOrd="0" presId="urn:microsoft.com/office/officeart/2005/8/layout/cycle2"/>
    <dgm:cxn modelId="{09235222-921A-8648-96E4-C3769B3B36E7}" type="presParOf" srcId="{860C90DC-F528-D54F-A00F-7D1E186EDF26}" destId="{8B17748B-04C6-5B45-8F86-BDAA37BFE63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0E8E11-A3B0-0B4E-A480-7818AA5FD7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A28AE514-0BE3-9048-ACE8-CDF3040F709D}">
      <dgm:prSet phldrT="[Testo]"/>
      <dgm:spPr/>
      <dgm:t>
        <a:bodyPr/>
        <a:lstStyle/>
        <a:p>
          <a:r>
            <a:rPr lang="it-IT" b="1" dirty="0"/>
            <a:t>segnalazione aperta</a:t>
          </a:r>
        </a:p>
      </dgm:t>
    </dgm:pt>
    <dgm:pt modelId="{85B919CC-7AEF-AE4F-B82D-0109B7662F9D}" type="parTrans" cxnId="{10F158C0-C40A-B942-BD60-DB3A70E776A7}">
      <dgm:prSet/>
      <dgm:spPr/>
      <dgm:t>
        <a:bodyPr/>
        <a:lstStyle/>
        <a:p>
          <a:endParaRPr lang="it-IT"/>
        </a:p>
      </dgm:t>
    </dgm:pt>
    <dgm:pt modelId="{630A4927-A35A-DB44-9FCD-9CB9790E2612}" type="sibTrans" cxnId="{10F158C0-C40A-B942-BD60-DB3A70E776A7}">
      <dgm:prSet/>
      <dgm:spPr/>
      <dgm:t>
        <a:bodyPr/>
        <a:lstStyle/>
        <a:p>
          <a:endParaRPr lang="it-IT"/>
        </a:p>
      </dgm:t>
    </dgm:pt>
    <dgm:pt modelId="{09AFCEAE-08C7-4446-97DF-EE154870974C}">
      <dgm:prSet phldrT="[Testo]"/>
      <dgm:spPr/>
      <dgm:t>
        <a:bodyPr/>
        <a:lstStyle/>
        <a:p>
          <a:r>
            <a:rPr lang="it-IT" dirty="0"/>
            <a:t>quando il soggetto segnalante solleva apertamente un problema senza limiti legati alla propria riservatezza.</a:t>
          </a:r>
        </a:p>
      </dgm:t>
    </dgm:pt>
    <dgm:pt modelId="{51B17F00-8772-E344-BC8C-C40EA1CCB2FD}" type="parTrans" cxnId="{6DC7AB2F-AB10-2445-8A29-1F82F15B8C64}">
      <dgm:prSet/>
      <dgm:spPr/>
      <dgm:t>
        <a:bodyPr/>
        <a:lstStyle/>
        <a:p>
          <a:endParaRPr lang="it-IT"/>
        </a:p>
      </dgm:t>
    </dgm:pt>
    <dgm:pt modelId="{1AF59D7A-4931-054A-BA96-9F63024C9AFC}" type="sibTrans" cxnId="{6DC7AB2F-AB10-2445-8A29-1F82F15B8C64}">
      <dgm:prSet/>
      <dgm:spPr/>
      <dgm:t>
        <a:bodyPr/>
        <a:lstStyle/>
        <a:p>
          <a:endParaRPr lang="it-IT"/>
        </a:p>
      </dgm:t>
    </dgm:pt>
    <dgm:pt modelId="{D872CBDA-B24D-0C4C-BF88-F92819D84B64}">
      <dgm:prSet phldrT="[Testo]"/>
      <dgm:spPr/>
      <dgm:t>
        <a:bodyPr/>
        <a:lstStyle/>
        <a:p>
          <a:r>
            <a:rPr lang="it-IT" b="1" dirty="0"/>
            <a:t>Segnalazione riservata</a:t>
          </a:r>
        </a:p>
      </dgm:t>
    </dgm:pt>
    <dgm:pt modelId="{EB73F113-AEF3-A64F-B85B-74154B47CFD5}" type="parTrans" cxnId="{CA9CAC59-9A61-8D49-93A0-7096B27DD83F}">
      <dgm:prSet/>
      <dgm:spPr/>
      <dgm:t>
        <a:bodyPr/>
        <a:lstStyle/>
        <a:p>
          <a:endParaRPr lang="it-IT"/>
        </a:p>
      </dgm:t>
    </dgm:pt>
    <dgm:pt modelId="{BF76F5AA-D04C-DD44-A9DC-AD53B913253C}" type="sibTrans" cxnId="{CA9CAC59-9A61-8D49-93A0-7096B27DD83F}">
      <dgm:prSet/>
      <dgm:spPr/>
      <dgm:t>
        <a:bodyPr/>
        <a:lstStyle/>
        <a:p>
          <a:endParaRPr lang="it-IT"/>
        </a:p>
      </dgm:t>
    </dgm:pt>
    <dgm:pt modelId="{2865507A-E3B3-8240-B34A-1D0A908F4607}">
      <dgm:prSet phldrT="[Testo]"/>
      <dgm:spPr/>
      <dgm:t>
        <a:bodyPr/>
        <a:lstStyle/>
        <a:p>
          <a:r>
            <a:rPr lang="it-IT" dirty="0"/>
            <a:t>quando l’identità del soggetto segnalante – seppur fornita al momento dell’accesso alla piattaforma - non viene esplicitata al gestore (quantomeno in un primo momento).</a:t>
          </a:r>
        </a:p>
      </dgm:t>
    </dgm:pt>
    <dgm:pt modelId="{1ECB611B-71A8-7A48-99AE-911647031B03}" type="parTrans" cxnId="{6A9E166E-2D5F-B34A-81D3-C10C14182234}">
      <dgm:prSet/>
      <dgm:spPr/>
      <dgm:t>
        <a:bodyPr/>
        <a:lstStyle/>
        <a:p>
          <a:endParaRPr lang="it-IT"/>
        </a:p>
      </dgm:t>
    </dgm:pt>
    <dgm:pt modelId="{053C0BBF-462E-1D41-A23A-613D39DDBF3B}" type="sibTrans" cxnId="{6A9E166E-2D5F-B34A-81D3-C10C14182234}">
      <dgm:prSet/>
      <dgm:spPr/>
      <dgm:t>
        <a:bodyPr/>
        <a:lstStyle/>
        <a:p>
          <a:endParaRPr lang="it-IT"/>
        </a:p>
      </dgm:t>
    </dgm:pt>
    <dgm:pt modelId="{B53BDC2D-9E08-654F-9F5F-E35E60D28F23}">
      <dgm:prSet phldrT="[Testo]"/>
      <dgm:spPr/>
      <dgm:t>
        <a:bodyPr/>
        <a:lstStyle/>
        <a:p>
          <a:r>
            <a:rPr lang="it-IT" b="1" dirty="0"/>
            <a:t>Segnalazione anonima</a:t>
          </a:r>
        </a:p>
      </dgm:t>
    </dgm:pt>
    <dgm:pt modelId="{9D2AA70D-3A8A-4D44-B415-154CE23EB0D3}" type="parTrans" cxnId="{5D39465E-3A7A-F347-BA5E-32F2DC8F00BB}">
      <dgm:prSet/>
      <dgm:spPr/>
      <dgm:t>
        <a:bodyPr/>
        <a:lstStyle/>
        <a:p>
          <a:endParaRPr lang="it-IT"/>
        </a:p>
      </dgm:t>
    </dgm:pt>
    <dgm:pt modelId="{72C0360B-1D9C-1B48-97D6-807A08880FED}" type="sibTrans" cxnId="{5D39465E-3A7A-F347-BA5E-32F2DC8F00BB}">
      <dgm:prSet/>
      <dgm:spPr/>
      <dgm:t>
        <a:bodyPr/>
        <a:lstStyle/>
        <a:p>
          <a:endParaRPr lang="it-IT"/>
        </a:p>
      </dgm:t>
    </dgm:pt>
    <dgm:pt modelId="{4D6C959F-ED0E-FB45-90C2-B14164D84FED}">
      <dgm:prSet phldrT="[Testo]"/>
      <dgm:spPr/>
      <dgm:t>
        <a:bodyPr/>
        <a:lstStyle/>
        <a:p>
          <a:r>
            <a:rPr lang="it-IT" dirty="0"/>
            <a:t>Quando il segnalante non comunica la propria identità.</a:t>
          </a:r>
        </a:p>
      </dgm:t>
    </dgm:pt>
    <dgm:pt modelId="{39963DBC-52A9-5848-A11D-9DA1E48346A3}" type="parTrans" cxnId="{4C92BF3D-3099-1E45-B48C-E8A541666E98}">
      <dgm:prSet/>
      <dgm:spPr/>
      <dgm:t>
        <a:bodyPr/>
        <a:lstStyle/>
        <a:p>
          <a:endParaRPr lang="it-IT"/>
        </a:p>
      </dgm:t>
    </dgm:pt>
    <dgm:pt modelId="{EF2D70F0-1BC3-974F-A181-4772D8967BCC}" type="sibTrans" cxnId="{4C92BF3D-3099-1E45-B48C-E8A541666E98}">
      <dgm:prSet/>
      <dgm:spPr/>
      <dgm:t>
        <a:bodyPr/>
        <a:lstStyle/>
        <a:p>
          <a:endParaRPr lang="it-IT"/>
        </a:p>
      </dgm:t>
    </dgm:pt>
    <dgm:pt modelId="{B2A022D8-74A2-6C4F-AC41-32A42CC548DF}" type="pres">
      <dgm:prSet presAssocID="{BE0E8E11-A3B0-0B4E-A480-7818AA5FD743}" presName="Name0" presStyleCnt="0">
        <dgm:presLayoutVars>
          <dgm:dir/>
          <dgm:animLvl val="lvl"/>
          <dgm:resizeHandles val="exact"/>
        </dgm:presLayoutVars>
      </dgm:prSet>
      <dgm:spPr/>
    </dgm:pt>
    <dgm:pt modelId="{DD63E499-8F28-DE4A-81AB-5198C99207AC}" type="pres">
      <dgm:prSet presAssocID="{A28AE514-0BE3-9048-ACE8-CDF3040F709D}" presName="linNode" presStyleCnt="0"/>
      <dgm:spPr/>
    </dgm:pt>
    <dgm:pt modelId="{1E48821A-3692-924D-974D-1848F8C2B6C1}" type="pres">
      <dgm:prSet presAssocID="{A28AE514-0BE3-9048-ACE8-CDF3040F709D}" presName="parentText" presStyleLbl="node1" presStyleIdx="0" presStyleCnt="3">
        <dgm:presLayoutVars>
          <dgm:chMax val="1"/>
          <dgm:bulletEnabled val="1"/>
        </dgm:presLayoutVars>
      </dgm:prSet>
      <dgm:spPr/>
    </dgm:pt>
    <dgm:pt modelId="{7807BA62-CB14-2B45-AC55-2F537F8D0AC4}" type="pres">
      <dgm:prSet presAssocID="{A28AE514-0BE3-9048-ACE8-CDF3040F709D}" presName="descendantText" presStyleLbl="alignAccFollowNode1" presStyleIdx="0" presStyleCnt="3">
        <dgm:presLayoutVars>
          <dgm:bulletEnabled val="1"/>
        </dgm:presLayoutVars>
      </dgm:prSet>
      <dgm:spPr/>
    </dgm:pt>
    <dgm:pt modelId="{234AFA07-673E-5343-8F20-150A85D2696F}" type="pres">
      <dgm:prSet presAssocID="{630A4927-A35A-DB44-9FCD-9CB9790E2612}" presName="sp" presStyleCnt="0"/>
      <dgm:spPr/>
    </dgm:pt>
    <dgm:pt modelId="{BA532539-EEA7-7344-8CB5-B3EAD1BD36EA}" type="pres">
      <dgm:prSet presAssocID="{D872CBDA-B24D-0C4C-BF88-F92819D84B64}" presName="linNode" presStyleCnt="0"/>
      <dgm:spPr/>
    </dgm:pt>
    <dgm:pt modelId="{0126628B-05FB-A442-9347-74FAACB15240}" type="pres">
      <dgm:prSet presAssocID="{D872CBDA-B24D-0C4C-BF88-F92819D84B64}" presName="parentText" presStyleLbl="node1" presStyleIdx="1" presStyleCnt="3">
        <dgm:presLayoutVars>
          <dgm:chMax val="1"/>
          <dgm:bulletEnabled val="1"/>
        </dgm:presLayoutVars>
      </dgm:prSet>
      <dgm:spPr/>
    </dgm:pt>
    <dgm:pt modelId="{5DAA9E24-DC94-5D45-804F-DAF776C9B9DB}" type="pres">
      <dgm:prSet presAssocID="{D872CBDA-B24D-0C4C-BF88-F92819D84B64}" presName="descendantText" presStyleLbl="alignAccFollowNode1" presStyleIdx="1" presStyleCnt="3">
        <dgm:presLayoutVars>
          <dgm:bulletEnabled val="1"/>
        </dgm:presLayoutVars>
      </dgm:prSet>
      <dgm:spPr/>
    </dgm:pt>
    <dgm:pt modelId="{DF2A923E-3ED6-874D-BDF5-A5B79DA2A0FC}" type="pres">
      <dgm:prSet presAssocID="{BF76F5AA-D04C-DD44-A9DC-AD53B913253C}" presName="sp" presStyleCnt="0"/>
      <dgm:spPr/>
    </dgm:pt>
    <dgm:pt modelId="{FBA90F56-9C5F-BE44-9030-0C8E312DB6BE}" type="pres">
      <dgm:prSet presAssocID="{B53BDC2D-9E08-654F-9F5F-E35E60D28F23}" presName="linNode" presStyleCnt="0"/>
      <dgm:spPr/>
    </dgm:pt>
    <dgm:pt modelId="{58BA04CE-B6A9-374E-9605-0005F35BCAA0}" type="pres">
      <dgm:prSet presAssocID="{B53BDC2D-9E08-654F-9F5F-E35E60D28F23}" presName="parentText" presStyleLbl="node1" presStyleIdx="2" presStyleCnt="3">
        <dgm:presLayoutVars>
          <dgm:chMax val="1"/>
          <dgm:bulletEnabled val="1"/>
        </dgm:presLayoutVars>
      </dgm:prSet>
      <dgm:spPr/>
    </dgm:pt>
    <dgm:pt modelId="{D92B6276-3137-BB4D-92A1-3A47FB7CC494}" type="pres">
      <dgm:prSet presAssocID="{B53BDC2D-9E08-654F-9F5F-E35E60D28F23}" presName="descendantText" presStyleLbl="alignAccFollowNode1" presStyleIdx="2" presStyleCnt="3">
        <dgm:presLayoutVars>
          <dgm:bulletEnabled val="1"/>
        </dgm:presLayoutVars>
      </dgm:prSet>
      <dgm:spPr/>
    </dgm:pt>
  </dgm:ptLst>
  <dgm:cxnLst>
    <dgm:cxn modelId="{C7F76606-13C1-0F4D-8B18-69A0A30126D6}" type="presOf" srcId="{D872CBDA-B24D-0C4C-BF88-F92819D84B64}" destId="{0126628B-05FB-A442-9347-74FAACB15240}" srcOrd="0" destOrd="0" presId="urn:microsoft.com/office/officeart/2005/8/layout/vList5"/>
    <dgm:cxn modelId="{34E04028-39D8-3A40-A9B5-D8445428D8E3}" type="presOf" srcId="{BE0E8E11-A3B0-0B4E-A480-7818AA5FD743}" destId="{B2A022D8-74A2-6C4F-AC41-32A42CC548DF}" srcOrd="0" destOrd="0" presId="urn:microsoft.com/office/officeart/2005/8/layout/vList5"/>
    <dgm:cxn modelId="{6DC7AB2F-AB10-2445-8A29-1F82F15B8C64}" srcId="{A28AE514-0BE3-9048-ACE8-CDF3040F709D}" destId="{09AFCEAE-08C7-4446-97DF-EE154870974C}" srcOrd="0" destOrd="0" parTransId="{51B17F00-8772-E344-BC8C-C40EA1CCB2FD}" sibTransId="{1AF59D7A-4931-054A-BA96-9F63024C9AFC}"/>
    <dgm:cxn modelId="{4C92BF3D-3099-1E45-B48C-E8A541666E98}" srcId="{B53BDC2D-9E08-654F-9F5F-E35E60D28F23}" destId="{4D6C959F-ED0E-FB45-90C2-B14164D84FED}" srcOrd="0" destOrd="0" parTransId="{39963DBC-52A9-5848-A11D-9DA1E48346A3}" sibTransId="{EF2D70F0-1BC3-974F-A181-4772D8967BCC}"/>
    <dgm:cxn modelId="{130C8958-1C93-BC45-B29B-84D5052658F5}" type="presOf" srcId="{A28AE514-0BE3-9048-ACE8-CDF3040F709D}" destId="{1E48821A-3692-924D-974D-1848F8C2B6C1}" srcOrd="0" destOrd="0" presId="urn:microsoft.com/office/officeart/2005/8/layout/vList5"/>
    <dgm:cxn modelId="{CA9CAC59-9A61-8D49-93A0-7096B27DD83F}" srcId="{BE0E8E11-A3B0-0B4E-A480-7818AA5FD743}" destId="{D872CBDA-B24D-0C4C-BF88-F92819D84B64}" srcOrd="1" destOrd="0" parTransId="{EB73F113-AEF3-A64F-B85B-74154B47CFD5}" sibTransId="{BF76F5AA-D04C-DD44-A9DC-AD53B913253C}"/>
    <dgm:cxn modelId="{5D39465E-3A7A-F347-BA5E-32F2DC8F00BB}" srcId="{BE0E8E11-A3B0-0B4E-A480-7818AA5FD743}" destId="{B53BDC2D-9E08-654F-9F5F-E35E60D28F23}" srcOrd="2" destOrd="0" parTransId="{9D2AA70D-3A8A-4D44-B415-154CE23EB0D3}" sibTransId="{72C0360B-1D9C-1B48-97D6-807A08880FED}"/>
    <dgm:cxn modelId="{6A9E166E-2D5F-B34A-81D3-C10C14182234}" srcId="{D872CBDA-B24D-0C4C-BF88-F92819D84B64}" destId="{2865507A-E3B3-8240-B34A-1D0A908F4607}" srcOrd="0" destOrd="0" parTransId="{1ECB611B-71A8-7A48-99AE-911647031B03}" sibTransId="{053C0BBF-462E-1D41-A23A-613D39DDBF3B}"/>
    <dgm:cxn modelId="{B39AA484-707C-7F4D-B61A-AB71F34FDE3A}" type="presOf" srcId="{09AFCEAE-08C7-4446-97DF-EE154870974C}" destId="{7807BA62-CB14-2B45-AC55-2F537F8D0AC4}" srcOrd="0" destOrd="0" presId="urn:microsoft.com/office/officeart/2005/8/layout/vList5"/>
    <dgm:cxn modelId="{A47EF7A0-04BE-BD48-8DA3-2AEDB5839289}" type="presOf" srcId="{2865507A-E3B3-8240-B34A-1D0A908F4607}" destId="{5DAA9E24-DC94-5D45-804F-DAF776C9B9DB}" srcOrd="0" destOrd="0" presId="urn:microsoft.com/office/officeart/2005/8/layout/vList5"/>
    <dgm:cxn modelId="{8C3892A2-DD21-3B4B-BC43-BAB0853C294A}" type="presOf" srcId="{4D6C959F-ED0E-FB45-90C2-B14164D84FED}" destId="{D92B6276-3137-BB4D-92A1-3A47FB7CC494}" srcOrd="0" destOrd="0" presId="urn:microsoft.com/office/officeart/2005/8/layout/vList5"/>
    <dgm:cxn modelId="{7B8F4BB9-2C95-DC4D-8BEB-9430017E17A0}" type="presOf" srcId="{B53BDC2D-9E08-654F-9F5F-E35E60D28F23}" destId="{58BA04CE-B6A9-374E-9605-0005F35BCAA0}" srcOrd="0" destOrd="0" presId="urn:microsoft.com/office/officeart/2005/8/layout/vList5"/>
    <dgm:cxn modelId="{10F158C0-C40A-B942-BD60-DB3A70E776A7}" srcId="{BE0E8E11-A3B0-0B4E-A480-7818AA5FD743}" destId="{A28AE514-0BE3-9048-ACE8-CDF3040F709D}" srcOrd="0" destOrd="0" parTransId="{85B919CC-7AEF-AE4F-B82D-0109B7662F9D}" sibTransId="{630A4927-A35A-DB44-9FCD-9CB9790E2612}"/>
    <dgm:cxn modelId="{41D5DC2F-CBB5-274E-924D-17AA9F6AFE8B}" type="presParOf" srcId="{B2A022D8-74A2-6C4F-AC41-32A42CC548DF}" destId="{DD63E499-8F28-DE4A-81AB-5198C99207AC}" srcOrd="0" destOrd="0" presId="urn:microsoft.com/office/officeart/2005/8/layout/vList5"/>
    <dgm:cxn modelId="{E29FB720-29C8-2142-B2C2-4080F61976D3}" type="presParOf" srcId="{DD63E499-8F28-DE4A-81AB-5198C99207AC}" destId="{1E48821A-3692-924D-974D-1848F8C2B6C1}" srcOrd="0" destOrd="0" presId="urn:microsoft.com/office/officeart/2005/8/layout/vList5"/>
    <dgm:cxn modelId="{E48E28A2-E17D-D742-AA92-3FD8394A8D65}" type="presParOf" srcId="{DD63E499-8F28-DE4A-81AB-5198C99207AC}" destId="{7807BA62-CB14-2B45-AC55-2F537F8D0AC4}" srcOrd="1" destOrd="0" presId="urn:microsoft.com/office/officeart/2005/8/layout/vList5"/>
    <dgm:cxn modelId="{83063239-DB10-774B-9B14-CEDBDA855691}" type="presParOf" srcId="{B2A022D8-74A2-6C4F-AC41-32A42CC548DF}" destId="{234AFA07-673E-5343-8F20-150A85D2696F}" srcOrd="1" destOrd="0" presId="urn:microsoft.com/office/officeart/2005/8/layout/vList5"/>
    <dgm:cxn modelId="{6B0BADDC-83AB-0047-8EAE-6A878A8A5E94}" type="presParOf" srcId="{B2A022D8-74A2-6C4F-AC41-32A42CC548DF}" destId="{BA532539-EEA7-7344-8CB5-B3EAD1BD36EA}" srcOrd="2" destOrd="0" presId="urn:microsoft.com/office/officeart/2005/8/layout/vList5"/>
    <dgm:cxn modelId="{AAE176D8-58F6-134B-8F4D-B7596A489BE7}" type="presParOf" srcId="{BA532539-EEA7-7344-8CB5-B3EAD1BD36EA}" destId="{0126628B-05FB-A442-9347-74FAACB15240}" srcOrd="0" destOrd="0" presId="urn:microsoft.com/office/officeart/2005/8/layout/vList5"/>
    <dgm:cxn modelId="{ABE9285A-108F-434C-AD31-AA1B2FA800F6}" type="presParOf" srcId="{BA532539-EEA7-7344-8CB5-B3EAD1BD36EA}" destId="{5DAA9E24-DC94-5D45-804F-DAF776C9B9DB}" srcOrd="1" destOrd="0" presId="urn:microsoft.com/office/officeart/2005/8/layout/vList5"/>
    <dgm:cxn modelId="{D2AA7410-11AA-C948-AD0B-E5CFE40D0F5D}" type="presParOf" srcId="{B2A022D8-74A2-6C4F-AC41-32A42CC548DF}" destId="{DF2A923E-3ED6-874D-BDF5-A5B79DA2A0FC}" srcOrd="3" destOrd="0" presId="urn:microsoft.com/office/officeart/2005/8/layout/vList5"/>
    <dgm:cxn modelId="{AC334036-AC48-2D4C-A886-C6C13737FBDB}" type="presParOf" srcId="{B2A022D8-74A2-6C4F-AC41-32A42CC548DF}" destId="{FBA90F56-9C5F-BE44-9030-0C8E312DB6BE}" srcOrd="4" destOrd="0" presId="urn:microsoft.com/office/officeart/2005/8/layout/vList5"/>
    <dgm:cxn modelId="{9F138A7E-C5EB-B948-BF89-182FFB31AAAC}" type="presParOf" srcId="{FBA90F56-9C5F-BE44-9030-0C8E312DB6BE}" destId="{58BA04CE-B6A9-374E-9605-0005F35BCAA0}" srcOrd="0" destOrd="0" presId="urn:microsoft.com/office/officeart/2005/8/layout/vList5"/>
    <dgm:cxn modelId="{C0B7AF40-0D40-4945-B83B-0BA980A1D65D}" type="presParOf" srcId="{FBA90F56-9C5F-BE44-9030-0C8E312DB6BE}" destId="{D92B6276-3137-BB4D-92A1-3A47FB7CC4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E8E11-A3B0-0B4E-A480-7818AA5FD7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A28AE514-0BE3-9048-ACE8-CDF3040F709D}">
      <dgm:prSet phldrT="[Testo]"/>
      <dgm:spPr/>
      <dgm:t>
        <a:bodyPr/>
        <a:lstStyle/>
        <a:p>
          <a:r>
            <a:rPr lang="it-IT" b="1" dirty="0"/>
            <a:t>segnalazione aperta</a:t>
          </a:r>
        </a:p>
      </dgm:t>
    </dgm:pt>
    <dgm:pt modelId="{85B919CC-7AEF-AE4F-B82D-0109B7662F9D}" type="parTrans" cxnId="{10F158C0-C40A-B942-BD60-DB3A70E776A7}">
      <dgm:prSet/>
      <dgm:spPr/>
      <dgm:t>
        <a:bodyPr/>
        <a:lstStyle/>
        <a:p>
          <a:endParaRPr lang="it-IT"/>
        </a:p>
      </dgm:t>
    </dgm:pt>
    <dgm:pt modelId="{630A4927-A35A-DB44-9FCD-9CB9790E2612}" type="sibTrans" cxnId="{10F158C0-C40A-B942-BD60-DB3A70E776A7}">
      <dgm:prSet/>
      <dgm:spPr/>
      <dgm:t>
        <a:bodyPr/>
        <a:lstStyle/>
        <a:p>
          <a:endParaRPr lang="it-IT"/>
        </a:p>
      </dgm:t>
    </dgm:pt>
    <dgm:pt modelId="{09AFCEAE-08C7-4446-97DF-EE154870974C}">
      <dgm:prSet phldrT="[Testo]"/>
      <dgm:spPr/>
      <dgm:t>
        <a:bodyPr/>
        <a:lstStyle/>
        <a:p>
          <a:r>
            <a:rPr lang="it-IT" dirty="0"/>
            <a:t>quando il soggetto segnalante solleva apertamente un problema senza limiti legati alla propria riservatezza.</a:t>
          </a:r>
        </a:p>
      </dgm:t>
    </dgm:pt>
    <dgm:pt modelId="{51B17F00-8772-E344-BC8C-C40EA1CCB2FD}" type="parTrans" cxnId="{6DC7AB2F-AB10-2445-8A29-1F82F15B8C64}">
      <dgm:prSet/>
      <dgm:spPr/>
      <dgm:t>
        <a:bodyPr/>
        <a:lstStyle/>
        <a:p>
          <a:endParaRPr lang="it-IT"/>
        </a:p>
      </dgm:t>
    </dgm:pt>
    <dgm:pt modelId="{1AF59D7A-4931-054A-BA96-9F63024C9AFC}" type="sibTrans" cxnId="{6DC7AB2F-AB10-2445-8A29-1F82F15B8C64}">
      <dgm:prSet/>
      <dgm:spPr/>
      <dgm:t>
        <a:bodyPr/>
        <a:lstStyle/>
        <a:p>
          <a:endParaRPr lang="it-IT"/>
        </a:p>
      </dgm:t>
    </dgm:pt>
    <dgm:pt modelId="{D872CBDA-B24D-0C4C-BF88-F92819D84B64}">
      <dgm:prSet phldrT="[Testo]"/>
      <dgm:spPr/>
      <dgm:t>
        <a:bodyPr/>
        <a:lstStyle/>
        <a:p>
          <a:r>
            <a:rPr lang="it-IT" b="1" dirty="0"/>
            <a:t>Segnalazione riservata</a:t>
          </a:r>
        </a:p>
      </dgm:t>
    </dgm:pt>
    <dgm:pt modelId="{EB73F113-AEF3-A64F-B85B-74154B47CFD5}" type="parTrans" cxnId="{CA9CAC59-9A61-8D49-93A0-7096B27DD83F}">
      <dgm:prSet/>
      <dgm:spPr/>
      <dgm:t>
        <a:bodyPr/>
        <a:lstStyle/>
        <a:p>
          <a:endParaRPr lang="it-IT"/>
        </a:p>
      </dgm:t>
    </dgm:pt>
    <dgm:pt modelId="{BF76F5AA-D04C-DD44-A9DC-AD53B913253C}" type="sibTrans" cxnId="{CA9CAC59-9A61-8D49-93A0-7096B27DD83F}">
      <dgm:prSet/>
      <dgm:spPr/>
      <dgm:t>
        <a:bodyPr/>
        <a:lstStyle/>
        <a:p>
          <a:endParaRPr lang="it-IT"/>
        </a:p>
      </dgm:t>
    </dgm:pt>
    <dgm:pt modelId="{2865507A-E3B3-8240-B34A-1D0A908F4607}">
      <dgm:prSet phldrT="[Testo]"/>
      <dgm:spPr/>
      <dgm:t>
        <a:bodyPr/>
        <a:lstStyle/>
        <a:p>
          <a:r>
            <a:rPr lang="it-IT" dirty="0"/>
            <a:t>quando l’identità del soggetto segnalante – seppur fornita al momento dell’accesso alla piattaforma - non viene esplicitata al gestore (quantomeno in un primo momento).</a:t>
          </a:r>
        </a:p>
      </dgm:t>
    </dgm:pt>
    <dgm:pt modelId="{1ECB611B-71A8-7A48-99AE-911647031B03}" type="parTrans" cxnId="{6A9E166E-2D5F-B34A-81D3-C10C14182234}">
      <dgm:prSet/>
      <dgm:spPr/>
      <dgm:t>
        <a:bodyPr/>
        <a:lstStyle/>
        <a:p>
          <a:endParaRPr lang="it-IT"/>
        </a:p>
      </dgm:t>
    </dgm:pt>
    <dgm:pt modelId="{053C0BBF-462E-1D41-A23A-613D39DDBF3B}" type="sibTrans" cxnId="{6A9E166E-2D5F-B34A-81D3-C10C14182234}">
      <dgm:prSet/>
      <dgm:spPr/>
      <dgm:t>
        <a:bodyPr/>
        <a:lstStyle/>
        <a:p>
          <a:endParaRPr lang="it-IT"/>
        </a:p>
      </dgm:t>
    </dgm:pt>
    <dgm:pt modelId="{B53BDC2D-9E08-654F-9F5F-E35E60D28F23}">
      <dgm:prSet phldrT="[Testo]"/>
      <dgm:spPr/>
      <dgm:t>
        <a:bodyPr/>
        <a:lstStyle/>
        <a:p>
          <a:r>
            <a:rPr lang="it-IT" b="1" strike="sngStrike" dirty="0"/>
            <a:t>Segnalazione anonima</a:t>
          </a:r>
        </a:p>
      </dgm:t>
    </dgm:pt>
    <dgm:pt modelId="{9D2AA70D-3A8A-4D44-B415-154CE23EB0D3}" type="parTrans" cxnId="{5D39465E-3A7A-F347-BA5E-32F2DC8F00BB}">
      <dgm:prSet/>
      <dgm:spPr/>
      <dgm:t>
        <a:bodyPr/>
        <a:lstStyle/>
        <a:p>
          <a:endParaRPr lang="it-IT"/>
        </a:p>
      </dgm:t>
    </dgm:pt>
    <dgm:pt modelId="{72C0360B-1D9C-1B48-97D6-807A08880FED}" type="sibTrans" cxnId="{5D39465E-3A7A-F347-BA5E-32F2DC8F00BB}">
      <dgm:prSet/>
      <dgm:spPr/>
      <dgm:t>
        <a:bodyPr/>
        <a:lstStyle/>
        <a:p>
          <a:endParaRPr lang="it-IT"/>
        </a:p>
      </dgm:t>
    </dgm:pt>
    <dgm:pt modelId="{4D6C959F-ED0E-FB45-90C2-B14164D84FED}">
      <dgm:prSet phldrT="[Testo]"/>
      <dgm:spPr/>
      <dgm:t>
        <a:bodyPr/>
        <a:lstStyle/>
        <a:p>
          <a:r>
            <a:rPr lang="it-IT" u="none" strike="sngStrike" dirty="0"/>
            <a:t>Quando il segnalante non comunica la propria identità.</a:t>
          </a:r>
        </a:p>
      </dgm:t>
    </dgm:pt>
    <dgm:pt modelId="{39963DBC-52A9-5848-A11D-9DA1E48346A3}" type="parTrans" cxnId="{4C92BF3D-3099-1E45-B48C-E8A541666E98}">
      <dgm:prSet/>
      <dgm:spPr/>
      <dgm:t>
        <a:bodyPr/>
        <a:lstStyle/>
        <a:p>
          <a:endParaRPr lang="it-IT"/>
        </a:p>
      </dgm:t>
    </dgm:pt>
    <dgm:pt modelId="{EF2D70F0-1BC3-974F-A181-4772D8967BCC}" type="sibTrans" cxnId="{4C92BF3D-3099-1E45-B48C-E8A541666E98}">
      <dgm:prSet/>
      <dgm:spPr/>
      <dgm:t>
        <a:bodyPr/>
        <a:lstStyle/>
        <a:p>
          <a:endParaRPr lang="it-IT"/>
        </a:p>
      </dgm:t>
    </dgm:pt>
    <dgm:pt modelId="{B2A022D8-74A2-6C4F-AC41-32A42CC548DF}" type="pres">
      <dgm:prSet presAssocID="{BE0E8E11-A3B0-0B4E-A480-7818AA5FD743}" presName="Name0" presStyleCnt="0">
        <dgm:presLayoutVars>
          <dgm:dir/>
          <dgm:animLvl val="lvl"/>
          <dgm:resizeHandles val="exact"/>
        </dgm:presLayoutVars>
      </dgm:prSet>
      <dgm:spPr/>
    </dgm:pt>
    <dgm:pt modelId="{DD63E499-8F28-DE4A-81AB-5198C99207AC}" type="pres">
      <dgm:prSet presAssocID="{A28AE514-0BE3-9048-ACE8-CDF3040F709D}" presName="linNode" presStyleCnt="0"/>
      <dgm:spPr/>
    </dgm:pt>
    <dgm:pt modelId="{1E48821A-3692-924D-974D-1848F8C2B6C1}" type="pres">
      <dgm:prSet presAssocID="{A28AE514-0BE3-9048-ACE8-CDF3040F709D}" presName="parentText" presStyleLbl="node1" presStyleIdx="0" presStyleCnt="3">
        <dgm:presLayoutVars>
          <dgm:chMax val="1"/>
          <dgm:bulletEnabled val="1"/>
        </dgm:presLayoutVars>
      </dgm:prSet>
      <dgm:spPr/>
    </dgm:pt>
    <dgm:pt modelId="{7807BA62-CB14-2B45-AC55-2F537F8D0AC4}" type="pres">
      <dgm:prSet presAssocID="{A28AE514-0BE3-9048-ACE8-CDF3040F709D}" presName="descendantText" presStyleLbl="alignAccFollowNode1" presStyleIdx="0" presStyleCnt="3">
        <dgm:presLayoutVars>
          <dgm:bulletEnabled val="1"/>
        </dgm:presLayoutVars>
      </dgm:prSet>
      <dgm:spPr/>
    </dgm:pt>
    <dgm:pt modelId="{234AFA07-673E-5343-8F20-150A85D2696F}" type="pres">
      <dgm:prSet presAssocID="{630A4927-A35A-DB44-9FCD-9CB9790E2612}" presName="sp" presStyleCnt="0"/>
      <dgm:spPr/>
    </dgm:pt>
    <dgm:pt modelId="{BA532539-EEA7-7344-8CB5-B3EAD1BD36EA}" type="pres">
      <dgm:prSet presAssocID="{D872CBDA-B24D-0C4C-BF88-F92819D84B64}" presName="linNode" presStyleCnt="0"/>
      <dgm:spPr/>
    </dgm:pt>
    <dgm:pt modelId="{0126628B-05FB-A442-9347-74FAACB15240}" type="pres">
      <dgm:prSet presAssocID="{D872CBDA-B24D-0C4C-BF88-F92819D84B64}" presName="parentText" presStyleLbl="node1" presStyleIdx="1" presStyleCnt="3">
        <dgm:presLayoutVars>
          <dgm:chMax val="1"/>
          <dgm:bulletEnabled val="1"/>
        </dgm:presLayoutVars>
      </dgm:prSet>
      <dgm:spPr/>
    </dgm:pt>
    <dgm:pt modelId="{5DAA9E24-DC94-5D45-804F-DAF776C9B9DB}" type="pres">
      <dgm:prSet presAssocID="{D872CBDA-B24D-0C4C-BF88-F92819D84B64}" presName="descendantText" presStyleLbl="alignAccFollowNode1" presStyleIdx="1" presStyleCnt="3">
        <dgm:presLayoutVars>
          <dgm:bulletEnabled val="1"/>
        </dgm:presLayoutVars>
      </dgm:prSet>
      <dgm:spPr/>
    </dgm:pt>
    <dgm:pt modelId="{DF2A923E-3ED6-874D-BDF5-A5B79DA2A0FC}" type="pres">
      <dgm:prSet presAssocID="{BF76F5AA-D04C-DD44-A9DC-AD53B913253C}" presName="sp" presStyleCnt="0"/>
      <dgm:spPr/>
    </dgm:pt>
    <dgm:pt modelId="{FBA90F56-9C5F-BE44-9030-0C8E312DB6BE}" type="pres">
      <dgm:prSet presAssocID="{B53BDC2D-9E08-654F-9F5F-E35E60D28F23}" presName="linNode" presStyleCnt="0"/>
      <dgm:spPr/>
    </dgm:pt>
    <dgm:pt modelId="{58BA04CE-B6A9-374E-9605-0005F35BCAA0}" type="pres">
      <dgm:prSet presAssocID="{B53BDC2D-9E08-654F-9F5F-E35E60D28F23}" presName="parentText" presStyleLbl="node1" presStyleIdx="2" presStyleCnt="3">
        <dgm:presLayoutVars>
          <dgm:chMax val="1"/>
          <dgm:bulletEnabled val="1"/>
        </dgm:presLayoutVars>
      </dgm:prSet>
      <dgm:spPr/>
    </dgm:pt>
    <dgm:pt modelId="{D92B6276-3137-BB4D-92A1-3A47FB7CC494}" type="pres">
      <dgm:prSet presAssocID="{B53BDC2D-9E08-654F-9F5F-E35E60D28F23}" presName="descendantText" presStyleLbl="alignAccFollowNode1" presStyleIdx="2" presStyleCnt="3">
        <dgm:presLayoutVars>
          <dgm:bulletEnabled val="1"/>
        </dgm:presLayoutVars>
      </dgm:prSet>
      <dgm:spPr/>
    </dgm:pt>
  </dgm:ptLst>
  <dgm:cxnLst>
    <dgm:cxn modelId="{C7F76606-13C1-0F4D-8B18-69A0A30126D6}" type="presOf" srcId="{D872CBDA-B24D-0C4C-BF88-F92819D84B64}" destId="{0126628B-05FB-A442-9347-74FAACB15240}" srcOrd="0" destOrd="0" presId="urn:microsoft.com/office/officeart/2005/8/layout/vList5"/>
    <dgm:cxn modelId="{34E04028-39D8-3A40-A9B5-D8445428D8E3}" type="presOf" srcId="{BE0E8E11-A3B0-0B4E-A480-7818AA5FD743}" destId="{B2A022D8-74A2-6C4F-AC41-32A42CC548DF}" srcOrd="0" destOrd="0" presId="urn:microsoft.com/office/officeart/2005/8/layout/vList5"/>
    <dgm:cxn modelId="{6DC7AB2F-AB10-2445-8A29-1F82F15B8C64}" srcId="{A28AE514-0BE3-9048-ACE8-CDF3040F709D}" destId="{09AFCEAE-08C7-4446-97DF-EE154870974C}" srcOrd="0" destOrd="0" parTransId="{51B17F00-8772-E344-BC8C-C40EA1CCB2FD}" sibTransId="{1AF59D7A-4931-054A-BA96-9F63024C9AFC}"/>
    <dgm:cxn modelId="{4C92BF3D-3099-1E45-B48C-E8A541666E98}" srcId="{B53BDC2D-9E08-654F-9F5F-E35E60D28F23}" destId="{4D6C959F-ED0E-FB45-90C2-B14164D84FED}" srcOrd="0" destOrd="0" parTransId="{39963DBC-52A9-5848-A11D-9DA1E48346A3}" sibTransId="{EF2D70F0-1BC3-974F-A181-4772D8967BCC}"/>
    <dgm:cxn modelId="{130C8958-1C93-BC45-B29B-84D5052658F5}" type="presOf" srcId="{A28AE514-0BE3-9048-ACE8-CDF3040F709D}" destId="{1E48821A-3692-924D-974D-1848F8C2B6C1}" srcOrd="0" destOrd="0" presId="urn:microsoft.com/office/officeart/2005/8/layout/vList5"/>
    <dgm:cxn modelId="{CA9CAC59-9A61-8D49-93A0-7096B27DD83F}" srcId="{BE0E8E11-A3B0-0B4E-A480-7818AA5FD743}" destId="{D872CBDA-B24D-0C4C-BF88-F92819D84B64}" srcOrd="1" destOrd="0" parTransId="{EB73F113-AEF3-A64F-B85B-74154B47CFD5}" sibTransId="{BF76F5AA-D04C-DD44-A9DC-AD53B913253C}"/>
    <dgm:cxn modelId="{5D39465E-3A7A-F347-BA5E-32F2DC8F00BB}" srcId="{BE0E8E11-A3B0-0B4E-A480-7818AA5FD743}" destId="{B53BDC2D-9E08-654F-9F5F-E35E60D28F23}" srcOrd="2" destOrd="0" parTransId="{9D2AA70D-3A8A-4D44-B415-154CE23EB0D3}" sibTransId="{72C0360B-1D9C-1B48-97D6-807A08880FED}"/>
    <dgm:cxn modelId="{6A9E166E-2D5F-B34A-81D3-C10C14182234}" srcId="{D872CBDA-B24D-0C4C-BF88-F92819D84B64}" destId="{2865507A-E3B3-8240-B34A-1D0A908F4607}" srcOrd="0" destOrd="0" parTransId="{1ECB611B-71A8-7A48-99AE-911647031B03}" sibTransId="{053C0BBF-462E-1D41-A23A-613D39DDBF3B}"/>
    <dgm:cxn modelId="{B39AA484-707C-7F4D-B61A-AB71F34FDE3A}" type="presOf" srcId="{09AFCEAE-08C7-4446-97DF-EE154870974C}" destId="{7807BA62-CB14-2B45-AC55-2F537F8D0AC4}" srcOrd="0" destOrd="0" presId="urn:microsoft.com/office/officeart/2005/8/layout/vList5"/>
    <dgm:cxn modelId="{A47EF7A0-04BE-BD48-8DA3-2AEDB5839289}" type="presOf" srcId="{2865507A-E3B3-8240-B34A-1D0A908F4607}" destId="{5DAA9E24-DC94-5D45-804F-DAF776C9B9DB}" srcOrd="0" destOrd="0" presId="urn:microsoft.com/office/officeart/2005/8/layout/vList5"/>
    <dgm:cxn modelId="{8C3892A2-DD21-3B4B-BC43-BAB0853C294A}" type="presOf" srcId="{4D6C959F-ED0E-FB45-90C2-B14164D84FED}" destId="{D92B6276-3137-BB4D-92A1-3A47FB7CC494}" srcOrd="0" destOrd="0" presId="urn:microsoft.com/office/officeart/2005/8/layout/vList5"/>
    <dgm:cxn modelId="{7B8F4BB9-2C95-DC4D-8BEB-9430017E17A0}" type="presOf" srcId="{B53BDC2D-9E08-654F-9F5F-E35E60D28F23}" destId="{58BA04CE-B6A9-374E-9605-0005F35BCAA0}" srcOrd="0" destOrd="0" presId="urn:microsoft.com/office/officeart/2005/8/layout/vList5"/>
    <dgm:cxn modelId="{10F158C0-C40A-B942-BD60-DB3A70E776A7}" srcId="{BE0E8E11-A3B0-0B4E-A480-7818AA5FD743}" destId="{A28AE514-0BE3-9048-ACE8-CDF3040F709D}" srcOrd="0" destOrd="0" parTransId="{85B919CC-7AEF-AE4F-B82D-0109B7662F9D}" sibTransId="{630A4927-A35A-DB44-9FCD-9CB9790E2612}"/>
    <dgm:cxn modelId="{41D5DC2F-CBB5-274E-924D-17AA9F6AFE8B}" type="presParOf" srcId="{B2A022D8-74A2-6C4F-AC41-32A42CC548DF}" destId="{DD63E499-8F28-DE4A-81AB-5198C99207AC}" srcOrd="0" destOrd="0" presId="urn:microsoft.com/office/officeart/2005/8/layout/vList5"/>
    <dgm:cxn modelId="{E29FB720-29C8-2142-B2C2-4080F61976D3}" type="presParOf" srcId="{DD63E499-8F28-DE4A-81AB-5198C99207AC}" destId="{1E48821A-3692-924D-974D-1848F8C2B6C1}" srcOrd="0" destOrd="0" presId="urn:microsoft.com/office/officeart/2005/8/layout/vList5"/>
    <dgm:cxn modelId="{E48E28A2-E17D-D742-AA92-3FD8394A8D65}" type="presParOf" srcId="{DD63E499-8F28-DE4A-81AB-5198C99207AC}" destId="{7807BA62-CB14-2B45-AC55-2F537F8D0AC4}" srcOrd="1" destOrd="0" presId="urn:microsoft.com/office/officeart/2005/8/layout/vList5"/>
    <dgm:cxn modelId="{83063239-DB10-774B-9B14-CEDBDA855691}" type="presParOf" srcId="{B2A022D8-74A2-6C4F-AC41-32A42CC548DF}" destId="{234AFA07-673E-5343-8F20-150A85D2696F}" srcOrd="1" destOrd="0" presId="urn:microsoft.com/office/officeart/2005/8/layout/vList5"/>
    <dgm:cxn modelId="{6B0BADDC-83AB-0047-8EAE-6A878A8A5E94}" type="presParOf" srcId="{B2A022D8-74A2-6C4F-AC41-32A42CC548DF}" destId="{BA532539-EEA7-7344-8CB5-B3EAD1BD36EA}" srcOrd="2" destOrd="0" presId="urn:microsoft.com/office/officeart/2005/8/layout/vList5"/>
    <dgm:cxn modelId="{AAE176D8-58F6-134B-8F4D-B7596A489BE7}" type="presParOf" srcId="{BA532539-EEA7-7344-8CB5-B3EAD1BD36EA}" destId="{0126628B-05FB-A442-9347-74FAACB15240}" srcOrd="0" destOrd="0" presId="urn:microsoft.com/office/officeart/2005/8/layout/vList5"/>
    <dgm:cxn modelId="{ABE9285A-108F-434C-AD31-AA1B2FA800F6}" type="presParOf" srcId="{BA532539-EEA7-7344-8CB5-B3EAD1BD36EA}" destId="{5DAA9E24-DC94-5D45-804F-DAF776C9B9DB}" srcOrd="1" destOrd="0" presId="urn:microsoft.com/office/officeart/2005/8/layout/vList5"/>
    <dgm:cxn modelId="{D2AA7410-11AA-C948-AD0B-E5CFE40D0F5D}" type="presParOf" srcId="{B2A022D8-74A2-6C4F-AC41-32A42CC548DF}" destId="{DF2A923E-3ED6-874D-BDF5-A5B79DA2A0FC}" srcOrd="3" destOrd="0" presId="urn:microsoft.com/office/officeart/2005/8/layout/vList5"/>
    <dgm:cxn modelId="{AC334036-AC48-2D4C-A886-C6C13737FBDB}" type="presParOf" srcId="{B2A022D8-74A2-6C4F-AC41-32A42CC548DF}" destId="{FBA90F56-9C5F-BE44-9030-0C8E312DB6BE}" srcOrd="4" destOrd="0" presId="urn:microsoft.com/office/officeart/2005/8/layout/vList5"/>
    <dgm:cxn modelId="{9F138A7E-C5EB-B948-BF89-182FFB31AAAC}" type="presParOf" srcId="{FBA90F56-9C5F-BE44-9030-0C8E312DB6BE}" destId="{58BA04CE-B6A9-374E-9605-0005F35BCAA0}" srcOrd="0" destOrd="0" presId="urn:microsoft.com/office/officeart/2005/8/layout/vList5"/>
    <dgm:cxn modelId="{C0B7AF40-0D40-4945-B83B-0BA980A1D65D}" type="presParOf" srcId="{FBA90F56-9C5F-BE44-9030-0C8E312DB6BE}" destId="{D92B6276-3137-BB4D-92A1-3A47FB7CC4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A849C-1D82-2048-B861-8D23AB613ED0}">
      <dsp:nvSpPr>
        <dsp:cNvPr id="0" name=""/>
        <dsp:cNvSpPr/>
      </dsp:nvSpPr>
      <dsp:spPr>
        <a:xfrm>
          <a:off x="818032" y="9829"/>
          <a:ext cx="3594101" cy="359410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it-IT" sz="3700" kern="1200" dirty="0"/>
            <a:t>Al </a:t>
          </a:r>
          <a:r>
            <a:rPr lang="it-IT" sz="3700" kern="1200"/>
            <a:t>settore pubblico</a:t>
          </a:r>
          <a:endParaRPr lang="it-IT" sz="3700" kern="1200" dirty="0"/>
        </a:p>
      </dsp:txBody>
      <dsp:txXfrm>
        <a:off x="1319911" y="433651"/>
        <a:ext cx="2072274" cy="2746457"/>
      </dsp:txXfrm>
    </dsp:sp>
    <dsp:sp modelId="{B27412FF-7FD4-3543-ADB0-D0BDDC230107}">
      <dsp:nvSpPr>
        <dsp:cNvPr id="0" name=""/>
        <dsp:cNvSpPr/>
      </dsp:nvSpPr>
      <dsp:spPr>
        <a:xfrm>
          <a:off x="3408375" y="9829"/>
          <a:ext cx="3594101" cy="3594101"/>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it-IT" sz="3700" kern="1200" dirty="0"/>
            <a:t>al settore privato</a:t>
          </a:r>
        </a:p>
      </dsp:txBody>
      <dsp:txXfrm>
        <a:off x="4428323" y="433651"/>
        <a:ext cx="2072274" cy="2746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9C16C-A69A-CA4B-BCE8-0DB604B05667}">
      <dsp:nvSpPr>
        <dsp:cNvPr id="0" name=""/>
        <dsp:cNvSpPr/>
      </dsp:nvSpPr>
      <dsp:spPr>
        <a:xfrm>
          <a:off x="5023669" y="737"/>
          <a:ext cx="1591207" cy="15912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t>tutela della riservatezza</a:t>
          </a:r>
        </a:p>
      </dsp:txBody>
      <dsp:txXfrm>
        <a:off x="5256696" y="233764"/>
        <a:ext cx="1125153" cy="1125153"/>
      </dsp:txXfrm>
    </dsp:sp>
    <dsp:sp modelId="{6240EB61-0B14-C947-8ACD-9DC122CB1002}">
      <dsp:nvSpPr>
        <dsp:cNvPr id="0" name=""/>
        <dsp:cNvSpPr/>
      </dsp:nvSpPr>
      <dsp:spPr>
        <a:xfrm rot="2700000">
          <a:off x="6444067" y="1364143"/>
          <a:ext cx="423048" cy="537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6462653" y="1426678"/>
        <a:ext cx="296134" cy="322220"/>
      </dsp:txXfrm>
    </dsp:sp>
    <dsp:sp modelId="{1A7332E6-3075-0D40-855F-D3C1E1FF6378}">
      <dsp:nvSpPr>
        <dsp:cNvPr id="0" name=""/>
        <dsp:cNvSpPr/>
      </dsp:nvSpPr>
      <dsp:spPr>
        <a:xfrm>
          <a:off x="6713239" y="1690306"/>
          <a:ext cx="1591207" cy="15912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t>protezione dalle ritorsioni</a:t>
          </a:r>
        </a:p>
      </dsp:txBody>
      <dsp:txXfrm>
        <a:off x="6946266" y="1923333"/>
        <a:ext cx="1125153" cy="1125153"/>
      </dsp:txXfrm>
    </dsp:sp>
    <dsp:sp modelId="{96B8C02B-2E87-0249-B192-FD57AA5AFF28}">
      <dsp:nvSpPr>
        <dsp:cNvPr id="0" name=""/>
        <dsp:cNvSpPr/>
      </dsp:nvSpPr>
      <dsp:spPr>
        <a:xfrm rot="8100000">
          <a:off x="6461000" y="3053712"/>
          <a:ext cx="423048" cy="537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rot="10800000">
        <a:off x="6569328" y="3116247"/>
        <a:ext cx="296134" cy="322220"/>
      </dsp:txXfrm>
    </dsp:sp>
    <dsp:sp modelId="{D8E514D3-219D-E14C-8039-E40776141A45}">
      <dsp:nvSpPr>
        <dsp:cNvPr id="0" name=""/>
        <dsp:cNvSpPr/>
      </dsp:nvSpPr>
      <dsp:spPr>
        <a:xfrm>
          <a:off x="5023669" y="3379876"/>
          <a:ext cx="1591207" cy="15912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t>limitazioni della responsabilità</a:t>
          </a:r>
        </a:p>
      </dsp:txBody>
      <dsp:txXfrm>
        <a:off x="5256696" y="3612903"/>
        <a:ext cx="1125153" cy="1125153"/>
      </dsp:txXfrm>
    </dsp:sp>
    <dsp:sp modelId="{531CAB83-2F00-C643-8358-1ABDE9524130}">
      <dsp:nvSpPr>
        <dsp:cNvPr id="0" name=""/>
        <dsp:cNvSpPr/>
      </dsp:nvSpPr>
      <dsp:spPr>
        <a:xfrm rot="13500000">
          <a:off x="4771430" y="3070645"/>
          <a:ext cx="423048" cy="537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rot="10800000">
        <a:off x="4879758" y="3222922"/>
        <a:ext cx="296134" cy="322220"/>
      </dsp:txXfrm>
    </dsp:sp>
    <dsp:sp modelId="{B154AB0D-EA93-FC4B-AB5A-A048A8255660}">
      <dsp:nvSpPr>
        <dsp:cNvPr id="0" name=""/>
        <dsp:cNvSpPr/>
      </dsp:nvSpPr>
      <dsp:spPr>
        <a:xfrm>
          <a:off x="3334100" y="1690306"/>
          <a:ext cx="1591207" cy="15912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t>misure di sostegno</a:t>
          </a:r>
        </a:p>
      </dsp:txBody>
      <dsp:txXfrm>
        <a:off x="3567127" y="1923333"/>
        <a:ext cx="1125153" cy="1125153"/>
      </dsp:txXfrm>
    </dsp:sp>
    <dsp:sp modelId="{860C90DC-F528-D54F-A00F-7D1E186EDF26}">
      <dsp:nvSpPr>
        <dsp:cNvPr id="0" name=""/>
        <dsp:cNvSpPr/>
      </dsp:nvSpPr>
      <dsp:spPr>
        <a:xfrm rot="18900000">
          <a:off x="4754498" y="1381075"/>
          <a:ext cx="423048" cy="537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4773084" y="1533352"/>
        <a:ext cx="296134" cy="322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7BA62-CB14-2B45-AC55-2F537F8D0AC4}">
      <dsp:nvSpPr>
        <dsp:cNvPr id="0" name=""/>
        <dsp:cNvSpPr/>
      </dsp:nvSpPr>
      <dsp:spPr>
        <a:xfrm rot="5400000">
          <a:off x="5985772" y="-2460613"/>
          <a:ext cx="909654" cy="606174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quando il soggetto segnalante solleva apertamente un problema senza limiti legati alla propria riservatezza.</a:t>
          </a:r>
        </a:p>
      </dsp:txBody>
      <dsp:txXfrm rot="-5400000">
        <a:off x="3409729" y="159836"/>
        <a:ext cx="6017334" cy="820842"/>
      </dsp:txXfrm>
    </dsp:sp>
    <dsp:sp modelId="{1E48821A-3692-924D-974D-1848F8C2B6C1}">
      <dsp:nvSpPr>
        <dsp:cNvPr id="0" name=""/>
        <dsp:cNvSpPr/>
      </dsp:nvSpPr>
      <dsp:spPr>
        <a:xfrm>
          <a:off x="0" y="1722"/>
          <a:ext cx="3409729" cy="11370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it-IT" sz="3200" b="1" kern="1200" dirty="0"/>
            <a:t>segnalazione aperta</a:t>
          </a:r>
        </a:p>
      </dsp:txBody>
      <dsp:txXfrm>
        <a:off x="55507" y="57229"/>
        <a:ext cx="3298715" cy="1026054"/>
      </dsp:txXfrm>
    </dsp:sp>
    <dsp:sp modelId="{5DAA9E24-DC94-5D45-804F-DAF776C9B9DB}">
      <dsp:nvSpPr>
        <dsp:cNvPr id="0" name=""/>
        <dsp:cNvSpPr/>
      </dsp:nvSpPr>
      <dsp:spPr>
        <a:xfrm rot="5400000">
          <a:off x="5985772" y="-1266691"/>
          <a:ext cx="909654" cy="606174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quando l’identità del soggetto segnalante – seppur fornita al momento dell’accesso alla piattaforma - non viene esplicitata al gestore (quantomeno in un primo momento).</a:t>
          </a:r>
        </a:p>
      </dsp:txBody>
      <dsp:txXfrm rot="-5400000">
        <a:off x="3409729" y="1353758"/>
        <a:ext cx="6017334" cy="820842"/>
      </dsp:txXfrm>
    </dsp:sp>
    <dsp:sp modelId="{0126628B-05FB-A442-9347-74FAACB15240}">
      <dsp:nvSpPr>
        <dsp:cNvPr id="0" name=""/>
        <dsp:cNvSpPr/>
      </dsp:nvSpPr>
      <dsp:spPr>
        <a:xfrm>
          <a:off x="0" y="1195644"/>
          <a:ext cx="3409729" cy="11370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it-IT" sz="3200" b="1" kern="1200" dirty="0"/>
            <a:t>Segnalazione riservata</a:t>
          </a:r>
        </a:p>
      </dsp:txBody>
      <dsp:txXfrm>
        <a:off x="55507" y="1251151"/>
        <a:ext cx="3298715" cy="1026054"/>
      </dsp:txXfrm>
    </dsp:sp>
    <dsp:sp modelId="{D92B6276-3137-BB4D-92A1-3A47FB7CC494}">
      <dsp:nvSpPr>
        <dsp:cNvPr id="0" name=""/>
        <dsp:cNvSpPr/>
      </dsp:nvSpPr>
      <dsp:spPr>
        <a:xfrm rot="5400000">
          <a:off x="5985772" y="-72770"/>
          <a:ext cx="909654" cy="6061740"/>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Quando il segnalante non comunica la propria identità.</a:t>
          </a:r>
        </a:p>
      </dsp:txBody>
      <dsp:txXfrm rot="-5400000">
        <a:off x="3409729" y="2547679"/>
        <a:ext cx="6017334" cy="820842"/>
      </dsp:txXfrm>
    </dsp:sp>
    <dsp:sp modelId="{58BA04CE-B6A9-374E-9605-0005F35BCAA0}">
      <dsp:nvSpPr>
        <dsp:cNvPr id="0" name=""/>
        <dsp:cNvSpPr/>
      </dsp:nvSpPr>
      <dsp:spPr>
        <a:xfrm>
          <a:off x="0" y="2389565"/>
          <a:ext cx="3409729" cy="11370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it-IT" sz="3200" b="1" kern="1200" dirty="0"/>
            <a:t>Segnalazione anonima</a:t>
          </a:r>
        </a:p>
      </dsp:txBody>
      <dsp:txXfrm>
        <a:off x="55507" y="2445072"/>
        <a:ext cx="3298715" cy="1026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7BA62-CB14-2B45-AC55-2F537F8D0AC4}">
      <dsp:nvSpPr>
        <dsp:cNvPr id="0" name=""/>
        <dsp:cNvSpPr/>
      </dsp:nvSpPr>
      <dsp:spPr>
        <a:xfrm rot="5400000">
          <a:off x="5578959" y="-2358997"/>
          <a:ext cx="680274" cy="557091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quando il soggetto segnalante solleva apertamente un problema senza limiti legati alla propria riservatezza.</a:t>
          </a:r>
        </a:p>
      </dsp:txBody>
      <dsp:txXfrm rot="-5400000">
        <a:off x="3133639" y="119531"/>
        <a:ext cx="5537706" cy="613858"/>
      </dsp:txXfrm>
    </dsp:sp>
    <dsp:sp modelId="{1E48821A-3692-924D-974D-1848F8C2B6C1}">
      <dsp:nvSpPr>
        <dsp:cNvPr id="0" name=""/>
        <dsp:cNvSpPr/>
      </dsp:nvSpPr>
      <dsp:spPr>
        <a:xfrm>
          <a:off x="0" y="1288"/>
          <a:ext cx="3133639" cy="8503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it-IT" sz="2400" b="1" kern="1200" dirty="0"/>
            <a:t>segnalazione aperta</a:t>
          </a:r>
        </a:p>
      </dsp:txBody>
      <dsp:txXfrm>
        <a:off x="41510" y="42798"/>
        <a:ext cx="3050619" cy="767323"/>
      </dsp:txXfrm>
    </dsp:sp>
    <dsp:sp modelId="{5DAA9E24-DC94-5D45-804F-DAF776C9B9DB}">
      <dsp:nvSpPr>
        <dsp:cNvPr id="0" name=""/>
        <dsp:cNvSpPr/>
      </dsp:nvSpPr>
      <dsp:spPr>
        <a:xfrm rot="5400000">
          <a:off x="5578959" y="-1466136"/>
          <a:ext cx="680274" cy="557091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quando l’identità del soggetto segnalante – seppur fornita al momento dell’accesso alla piattaforma - non viene esplicitata al gestore (quantomeno in un primo momento).</a:t>
          </a:r>
        </a:p>
      </dsp:txBody>
      <dsp:txXfrm rot="-5400000">
        <a:off x="3133639" y="1012392"/>
        <a:ext cx="5537706" cy="613858"/>
      </dsp:txXfrm>
    </dsp:sp>
    <dsp:sp modelId="{0126628B-05FB-A442-9347-74FAACB15240}">
      <dsp:nvSpPr>
        <dsp:cNvPr id="0" name=""/>
        <dsp:cNvSpPr/>
      </dsp:nvSpPr>
      <dsp:spPr>
        <a:xfrm>
          <a:off x="0" y="894149"/>
          <a:ext cx="3133639" cy="8503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it-IT" sz="2400" b="1" kern="1200" dirty="0"/>
            <a:t>Segnalazione riservata</a:t>
          </a:r>
        </a:p>
      </dsp:txBody>
      <dsp:txXfrm>
        <a:off x="41510" y="935659"/>
        <a:ext cx="3050619" cy="767323"/>
      </dsp:txXfrm>
    </dsp:sp>
    <dsp:sp modelId="{D92B6276-3137-BB4D-92A1-3A47FB7CC494}">
      <dsp:nvSpPr>
        <dsp:cNvPr id="0" name=""/>
        <dsp:cNvSpPr/>
      </dsp:nvSpPr>
      <dsp:spPr>
        <a:xfrm rot="5400000">
          <a:off x="5578959" y="-573275"/>
          <a:ext cx="680274" cy="557091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u="none" strike="sngStrike" kern="1200" dirty="0"/>
            <a:t>Quando il segnalante non comunica la propria identità.</a:t>
          </a:r>
        </a:p>
      </dsp:txBody>
      <dsp:txXfrm rot="-5400000">
        <a:off x="3133639" y="1905253"/>
        <a:ext cx="5537706" cy="613858"/>
      </dsp:txXfrm>
    </dsp:sp>
    <dsp:sp modelId="{58BA04CE-B6A9-374E-9605-0005F35BCAA0}">
      <dsp:nvSpPr>
        <dsp:cNvPr id="0" name=""/>
        <dsp:cNvSpPr/>
      </dsp:nvSpPr>
      <dsp:spPr>
        <a:xfrm>
          <a:off x="0" y="1787009"/>
          <a:ext cx="3133639" cy="8503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it-IT" sz="2400" b="1" strike="sngStrike" kern="1200" dirty="0"/>
            <a:t>Segnalazione anonima</a:t>
          </a:r>
        </a:p>
      </dsp:txBody>
      <dsp:txXfrm>
        <a:off x="41510" y="1828519"/>
        <a:ext cx="3050619" cy="76732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42887-F158-4532-A28F-196616890FCF}" type="datetimeFigureOut">
              <a:rPr lang="it-IT" smtClean="0"/>
              <a:t>06/07/23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D8323-FD93-4D56-8514-5B3296D07F4A}" type="slidenum">
              <a:rPr lang="it-IT" smtClean="0"/>
              <a:t>‹N›</a:t>
            </a:fld>
            <a:endParaRPr lang="it-IT"/>
          </a:p>
        </p:txBody>
      </p:sp>
    </p:spTree>
    <p:extLst>
      <p:ext uri="{BB962C8B-B14F-4D97-AF65-F5344CB8AC3E}">
        <p14:creationId xmlns:p14="http://schemas.microsoft.com/office/powerpoint/2010/main" val="13563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370138" y="1590676"/>
            <a:ext cx="8915399" cy="673183"/>
          </a:xfrm>
          <a:prstGeom prst="rect">
            <a:avLst/>
          </a:prstGeom>
        </p:spPr>
        <p:txBody>
          <a:bodyPr anchor="b">
            <a:normAutofit/>
          </a:bodyPr>
          <a:lstStyle>
            <a:lvl1pPr>
              <a:defRPr sz="2000">
                <a:solidFill>
                  <a:schemeClr val="accent1">
                    <a:lumMod val="50000"/>
                  </a:schemeClr>
                </a:solidFill>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2370137" y="2762250"/>
            <a:ext cx="8915399" cy="3131887"/>
          </a:xfrm>
          <a:prstGeom prst="rect">
            <a:avLst/>
          </a:prstGeom>
          <a:ln>
            <a:noFill/>
          </a:ln>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endParaRPr lang="en-US" dirty="0"/>
          </a:p>
        </p:txBody>
      </p:sp>
      <p:pic>
        <p:nvPicPr>
          <p:cNvPr id="8" name="Immagine 7">
            <a:extLst>
              <a:ext uri="{FF2B5EF4-FFF2-40B4-BE49-F238E27FC236}">
                <a16:creationId xmlns:a16="http://schemas.microsoft.com/office/drawing/2014/main" id="{2AD64DD0-7460-70FE-4E98-FD3E375D04CF}"/>
              </a:ext>
            </a:extLst>
          </p:cNvPr>
          <p:cNvPicPr>
            <a:picLocks noChangeAspect="1"/>
          </p:cNvPicPr>
          <p:nvPr userDrawn="1"/>
        </p:nvPicPr>
        <p:blipFill>
          <a:blip r:embed="rId2"/>
          <a:stretch>
            <a:fillRect/>
          </a:stretch>
        </p:blipFill>
        <p:spPr>
          <a:xfrm>
            <a:off x="1193336" y="216373"/>
            <a:ext cx="796181" cy="1111827"/>
          </a:xfrm>
          <a:prstGeom prst="rect">
            <a:avLst/>
          </a:prstGeom>
        </p:spPr>
      </p:pic>
      <p:pic>
        <p:nvPicPr>
          <p:cNvPr id="9" name="Immagine 8">
            <a:extLst>
              <a:ext uri="{FF2B5EF4-FFF2-40B4-BE49-F238E27FC236}">
                <a16:creationId xmlns:a16="http://schemas.microsoft.com/office/drawing/2014/main" id="{E3583B6C-0BC4-CD6A-1BE7-CDE31D73ED7D}"/>
              </a:ext>
            </a:extLst>
          </p:cNvPr>
          <p:cNvPicPr>
            <a:picLocks noChangeAspect="1"/>
          </p:cNvPicPr>
          <p:nvPr userDrawn="1"/>
        </p:nvPicPr>
        <p:blipFill>
          <a:blip r:embed="rId3"/>
          <a:stretch>
            <a:fillRect/>
          </a:stretch>
        </p:blipFill>
        <p:spPr>
          <a:xfrm>
            <a:off x="9375999" y="281156"/>
            <a:ext cx="2559627" cy="673182"/>
          </a:xfrm>
          <a:prstGeom prst="rect">
            <a:avLst/>
          </a:prstGeom>
        </p:spPr>
      </p:pic>
    </p:spTree>
    <p:extLst>
      <p:ext uri="{BB962C8B-B14F-4D97-AF65-F5344CB8AC3E}">
        <p14:creationId xmlns:p14="http://schemas.microsoft.com/office/powerpoint/2010/main" val="11016107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a:prstGeom prst="rect">
            <a:avLst/>
          </a:prstGeo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BCF2B89-31B3-48F1-ADA8-48244730C6C1}" type="datetime1">
              <a:rPr lang="it-IT" smtClean="0"/>
              <a:t>06/07/23</a:t>
            </a:fld>
            <a:endParaRPr lang="it-IT"/>
          </a:p>
        </p:txBody>
      </p:sp>
      <p:sp>
        <p:nvSpPr>
          <p:cNvPr id="5" name="Footer Placeholder 4"/>
          <p:cNvSpPr>
            <a:spLocks noGrp="1"/>
          </p:cNvSpPr>
          <p:nvPr>
            <p:ph type="ftr" sz="quarter" idx="11"/>
          </p:nvPr>
        </p:nvSpPr>
        <p:spPr/>
        <p:txBody>
          <a:bodyPr/>
          <a:lstStyle/>
          <a:p>
            <a:r>
              <a:rPr lang="it-IT" dirty="0"/>
              <a:t>LA NUOVA NORMATIVA ITALIANA SUL WHISTLEBLOWING</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119768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a:prstGeom prst="rect">
            <a:avLst/>
          </a:prstGeo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45CDB06-E941-4E0A-B1D3-09B4B138C952}" type="datetime1">
              <a:rPr lang="it-IT" smtClean="0"/>
              <a:t>06/07/23</a:t>
            </a:fld>
            <a:endParaRPr lang="it-IT"/>
          </a:p>
        </p:txBody>
      </p:sp>
      <p:sp>
        <p:nvSpPr>
          <p:cNvPr id="5" name="Footer Placeholder 4"/>
          <p:cNvSpPr>
            <a:spLocks noGrp="1"/>
          </p:cNvSpPr>
          <p:nvPr>
            <p:ph type="ftr" sz="quarter" idx="11"/>
          </p:nvPr>
        </p:nvSpPr>
        <p:spPr/>
        <p:txBody>
          <a:bodyPr/>
          <a:lstStyle/>
          <a:p>
            <a:r>
              <a:rPr lang="it-IT" dirty="0"/>
              <a:t>LA NUOVA NORMATIVA ITALIANA SUL WHISTLEBLOWING</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634F03-FC43-4232-A317-572A137D06DC}"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70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a:prstGeom prst="rect">
            <a:avLst/>
          </a:prstGeo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B96FCA3A-FB98-4DF7-B85F-083A36CE297D}" type="datetime1">
              <a:rPr lang="it-IT" smtClean="0"/>
              <a:t>06/07/23</a:t>
            </a:fld>
            <a:endParaRPr lang="it-IT"/>
          </a:p>
        </p:txBody>
      </p:sp>
      <p:sp>
        <p:nvSpPr>
          <p:cNvPr id="6" name="Footer Placeholder 5"/>
          <p:cNvSpPr>
            <a:spLocks noGrp="1"/>
          </p:cNvSpPr>
          <p:nvPr>
            <p:ph type="ftr" sz="quarter" idx="11"/>
          </p:nvPr>
        </p:nvSpPr>
        <p:spPr/>
        <p:txBody>
          <a:bodyPr/>
          <a:lstStyle/>
          <a:p>
            <a:r>
              <a:rPr lang="it-IT" dirty="0"/>
              <a:t>LA NUOVA NORMATIVA ITALIANA SUL WHISTLEBLOWING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232557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a:prstGeom prst="rect">
            <a:avLst/>
          </a:prstGeo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695CAE03-FBD4-4581-95AF-00EAF7F2DC3C}" type="datetime1">
              <a:rPr lang="it-IT" smtClean="0"/>
              <a:t>06/07/23</a:t>
            </a:fld>
            <a:endParaRPr lang="it-IT"/>
          </a:p>
        </p:txBody>
      </p:sp>
      <p:sp>
        <p:nvSpPr>
          <p:cNvPr id="6" name="Footer Placeholder 5"/>
          <p:cNvSpPr>
            <a:spLocks noGrp="1"/>
          </p:cNvSpPr>
          <p:nvPr>
            <p:ph type="ftr" sz="quarter" idx="11"/>
          </p:nvPr>
        </p:nvSpPr>
        <p:spPr/>
        <p:txBody>
          <a:bodyPr/>
          <a:lstStyle/>
          <a:p>
            <a:r>
              <a:rPr lang="it-IT" dirty="0"/>
              <a:t>LA NUOVA NORMATIVA ITALIANA SUL WHISTLEBLOWING</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634F03-FC43-4232-A317-572A137D06DC}"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0901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a:prstGeom prst="rect">
            <a:avLst/>
          </a:prstGeo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ACCF04D-91B7-4044-85E9-6FC02C37B4CE}" type="datetime1">
              <a:rPr lang="it-IT" smtClean="0"/>
              <a:t>06/07/23</a:t>
            </a:fld>
            <a:endParaRPr lang="it-IT"/>
          </a:p>
        </p:txBody>
      </p:sp>
      <p:sp>
        <p:nvSpPr>
          <p:cNvPr id="6" name="Footer Placeholder 5"/>
          <p:cNvSpPr>
            <a:spLocks noGrp="1"/>
          </p:cNvSpPr>
          <p:nvPr>
            <p:ph type="ftr" sz="quarter" idx="11"/>
          </p:nvPr>
        </p:nvSpPr>
        <p:spPr/>
        <p:txBody>
          <a:bodyPr/>
          <a:lstStyle/>
          <a:p>
            <a:r>
              <a:rPr lang="it-IT" dirty="0"/>
              <a:t>LA NUOVA NORMATIVA ITALIANA SUL WHISTLEBLOWING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295244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280890"/>
          </a:xfrm>
          <a:prstGeom prst="rect">
            <a:avLst/>
          </a:prstGeo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2133600"/>
            <a:ext cx="8915400" cy="3886200"/>
          </a:xfrm>
          <a:prstGeom prst="rect">
            <a:avLst/>
          </a:prstGeo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9E7AFD-1989-4DDE-A8BA-97B3426D0F73}" type="datetime1">
              <a:rPr lang="it-IT" smtClean="0"/>
              <a:t>06/07/23</a:t>
            </a:fld>
            <a:endParaRPr lang="it-IT"/>
          </a:p>
        </p:txBody>
      </p:sp>
      <p:sp>
        <p:nvSpPr>
          <p:cNvPr id="5" name="Footer Placeholder 4"/>
          <p:cNvSpPr>
            <a:spLocks noGrp="1"/>
          </p:cNvSpPr>
          <p:nvPr>
            <p:ph type="ftr" sz="quarter" idx="11"/>
          </p:nvPr>
        </p:nvSpPr>
        <p:spPr/>
        <p:txBody>
          <a:bodyPr/>
          <a:lstStyle/>
          <a:p>
            <a:r>
              <a:rPr lang="it-IT" dirty="0"/>
              <a:t>LA NUOVA NORMATIVA ITALIANA SUL WHISTLEBLOWING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208320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a:prstGeom prst="rect">
            <a:avLst/>
          </a:prstGeo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F6DF08-6723-49F6-8834-66003F6A458C}" type="datetime1">
              <a:rPr lang="it-IT" smtClean="0"/>
              <a:t>06/07/23</a:t>
            </a:fld>
            <a:endParaRPr lang="it-IT"/>
          </a:p>
        </p:txBody>
      </p:sp>
      <p:sp>
        <p:nvSpPr>
          <p:cNvPr id="5" name="Footer Placeholder 4"/>
          <p:cNvSpPr>
            <a:spLocks noGrp="1"/>
          </p:cNvSpPr>
          <p:nvPr>
            <p:ph type="ftr" sz="quarter" idx="11"/>
          </p:nvPr>
        </p:nvSpPr>
        <p:spPr/>
        <p:txBody>
          <a:bodyPr/>
          <a:lstStyle/>
          <a:p>
            <a:r>
              <a:rPr lang="it-IT" dirty="0"/>
              <a:t>LA NUOVA NORMATIVA ITALIANA SUL WHISTLEBLOWING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388290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AF5B435-5B4F-4526-8404-F4DB44FA8E80}" type="datetime1">
              <a:rPr lang="it-IT" smtClean="0"/>
              <a:t>06/07/23</a:t>
            </a:fld>
            <a:endParaRPr lang="it-IT"/>
          </a:p>
        </p:txBody>
      </p:sp>
      <p:sp>
        <p:nvSpPr>
          <p:cNvPr id="5" name="Footer Placeholder 4"/>
          <p:cNvSpPr>
            <a:spLocks noGrp="1"/>
          </p:cNvSpPr>
          <p:nvPr>
            <p:ph type="ftr" sz="quarter" idx="11"/>
          </p:nvPr>
        </p:nvSpPr>
        <p:spPr/>
        <p:txBody>
          <a:bodyPr/>
          <a:lstStyle/>
          <a:p>
            <a:r>
              <a:rPr lang="it-IT" dirty="0"/>
              <a:t>LA NUOVA NORMATIVA ITALIANA SUL WHISTLEBLOWING</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149355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a:prstGeom prst="rect">
            <a:avLst/>
          </a:prstGeo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3F892F4-EA39-4342-AF13-B5B31D6C62AD}" type="datetime1">
              <a:rPr lang="it-IT" smtClean="0"/>
              <a:t>06/07/23</a:t>
            </a:fld>
            <a:endParaRPr lang="it-IT"/>
          </a:p>
        </p:txBody>
      </p:sp>
      <p:sp>
        <p:nvSpPr>
          <p:cNvPr id="5" name="Footer Placeholder 4"/>
          <p:cNvSpPr>
            <a:spLocks noGrp="1"/>
          </p:cNvSpPr>
          <p:nvPr>
            <p:ph type="ftr" sz="quarter" idx="11"/>
          </p:nvPr>
        </p:nvSpPr>
        <p:spPr/>
        <p:txBody>
          <a:bodyPr/>
          <a:lstStyle/>
          <a:p>
            <a:r>
              <a:rPr lang="it-IT" dirty="0"/>
              <a:t>LA NUOVA NORMATIVA ITALIANA SUL WHISTLEBLOWING</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9399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2592924" y="624110"/>
            <a:ext cx="8911687" cy="1280890"/>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a:prstGeom prst="rect">
            <a:avLst/>
          </a:prstGeo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a:prstGeom prst="rect">
            <a:avLst/>
          </a:prstGeo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808BE8D-443B-4848-9045-65AF55E41459}" type="datetime1">
              <a:rPr lang="it-IT" smtClean="0"/>
              <a:t>06/07/23</a:t>
            </a:fld>
            <a:endParaRPr lang="it-IT"/>
          </a:p>
        </p:txBody>
      </p:sp>
      <p:sp>
        <p:nvSpPr>
          <p:cNvPr id="6" name="Footer Placeholder 5"/>
          <p:cNvSpPr>
            <a:spLocks noGrp="1"/>
          </p:cNvSpPr>
          <p:nvPr>
            <p:ph type="ftr" sz="quarter" idx="11"/>
          </p:nvPr>
        </p:nvSpPr>
        <p:spPr/>
        <p:txBody>
          <a:bodyPr/>
          <a:lstStyle/>
          <a:p>
            <a:r>
              <a:rPr lang="it-IT" dirty="0"/>
              <a:t>LA NUOVA NORMATIVA ITALIANA SUL WHISTLEBLOWING</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184670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2592924" y="624110"/>
            <a:ext cx="8911687" cy="1280890"/>
          </a:xfrm>
          <a:prstGeom prst="rect">
            <a:avLst/>
          </a:prstGeo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a:prstGeom prst="rect">
            <a:avLst/>
          </a:prstGeo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a:prstGeom prst="rect">
            <a:avLst/>
          </a:prstGeo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0C2869-6E5D-42D3-A4F2-68323573856B}" type="datetime1">
              <a:rPr lang="it-IT" smtClean="0"/>
              <a:t>06/07/23</a:t>
            </a:fld>
            <a:endParaRPr lang="it-IT"/>
          </a:p>
        </p:txBody>
      </p:sp>
      <p:sp>
        <p:nvSpPr>
          <p:cNvPr id="8" name="Footer Placeholder 7"/>
          <p:cNvSpPr>
            <a:spLocks noGrp="1"/>
          </p:cNvSpPr>
          <p:nvPr>
            <p:ph type="ftr" sz="quarter" idx="11"/>
          </p:nvPr>
        </p:nvSpPr>
        <p:spPr/>
        <p:txBody>
          <a:bodyPr/>
          <a:lstStyle/>
          <a:p>
            <a:r>
              <a:rPr lang="it-IT" dirty="0"/>
              <a:t>LA NUOVA NORMATIVA ITALIANA SUL WHISTLEBLOWING</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292799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280890"/>
          </a:xfrm>
          <a:prstGeom prst="rect">
            <a:avLst/>
          </a:prstGeo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5F6A054-0148-4324-8290-E1F2B3429B81}" type="datetime1">
              <a:rPr lang="it-IT" smtClean="0"/>
              <a:t>06/07/23</a:t>
            </a:fld>
            <a:endParaRPr lang="it-IT"/>
          </a:p>
        </p:txBody>
      </p:sp>
      <p:sp>
        <p:nvSpPr>
          <p:cNvPr id="4" name="Footer Placeholder 3"/>
          <p:cNvSpPr>
            <a:spLocks noGrp="1"/>
          </p:cNvSpPr>
          <p:nvPr>
            <p:ph type="ftr" sz="quarter" idx="11"/>
          </p:nvPr>
        </p:nvSpPr>
        <p:spPr/>
        <p:txBody>
          <a:bodyPr/>
          <a:lstStyle/>
          <a:p>
            <a:r>
              <a:rPr lang="it-IT" dirty="0"/>
              <a:t>LA NUOVA NORMATIVA ITALIANA SUL WHISTLEBLOWING</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268905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5C95B-1FF2-4215-9504-408321C07DF5}" type="datetime1">
              <a:rPr lang="it-IT" smtClean="0"/>
              <a:t>06/07/23</a:t>
            </a:fld>
            <a:endParaRPr lang="it-IT"/>
          </a:p>
        </p:txBody>
      </p:sp>
      <p:sp>
        <p:nvSpPr>
          <p:cNvPr id="3" name="Footer Placeholder 2"/>
          <p:cNvSpPr>
            <a:spLocks noGrp="1"/>
          </p:cNvSpPr>
          <p:nvPr>
            <p:ph type="ftr" sz="quarter" idx="11"/>
          </p:nvPr>
        </p:nvSpPr>
        <p:spPr/>
        <p:txBody>
          <a:bodyPr/>
          <a:lstStyle/>
          <a:p>
            <a:r>
              <a:rPr lang="it-IT" dirty="0"/>
              <a:t>LA NUOVA NORMATIVA ITALIANA SUL WHISTLEBLOWING</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148192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a:prstGeom prst="rect">
            <a:avLst/>
          </a:prstGeo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a:prstGeom prst="rect">
            <a:avLst/>
          </a:prstGeo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F020DE-B25A-4A73-87C1-662216BCCB46}" type="datetime1">
              <a:rPr lang="it-IT" smtClean="0"/>
              <a:t>06/07/23</a:t>
            </a:fld>
            <a:endParaRPr lang="it-IT"/>
          </a:p>
        </p:txBody>
      </p:sp>
      <p:sp>
        <p:nvSpPr>
          <p:cNvPr id="6" name="Footer Placeholder 5"/>
          <p:cNvSpPr>
            <a:spLocks noGrp="1"/>
          </p:cNvSpPr>
          <p:nvPr>
            <p:ph type="ftr" sz="quarter" idx="11"/>
          </p:nvPr>
        </p:nvSpPr>
        <p:spPr/>
        <p:txBody>
          <a:bodyPr/>
          <a:lstStyle/>
          <a:p>
            <a:r>
              <a:rPr lang="it-IT" dirty="0"/>
              <a:t>LA NUOVA NORMATIVA ITALIANA SUL WHISTLEBLOWING</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73774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a:prstGeom prst="rect">
            <a:avLst/>
          </a:prstGeo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E3F891-E569-4465-A00A-18DE1BB23198}" type="datetime1">
              <a:rPr lang="it-IT" smtClean="0"/>
              <a:t>06/07/23</a:t>
            </a:fld>
            <a:endParaRPr lang="it-IT"/>
          </a:p>
        </p:txBody>
      </p:sp>
      <p:sp>
        <p:nvSpPr>
          <p:cNvPr id="6" name="Footer Placeholder 5"/>
          <p:cNvSpPr>
            <a:spLocks noGrp="1"/>
          </p:cNvSpPr>
          <p:nvPr>
            <p:ph type="ftr" sz="quarter" idx="11"/>
          </p:nvPr>
        </p:nvSpPr>
        <p:spPr/>
        <p:txBody>
          <a:bodyPr/>
          <a:lstStyle/>
          <a:p>
            <a:r>
              <a:rPr lang="it-IT" dirty="0"/>
              <a:t>LA NUOVA NORMATIVA ITALIANA SUL WHISTLEBLOWING</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634F03-FC43-4232-A317-572A137D06DC}" type="slidenum">
              <a:rPr lang="it-IT" smtClean="0"/>
              <a:t>‹N›</a:t>
            </a:fld>
            <a:endParaRPr lang="it-IT"/>
          </a:p>
        </p:txBody>
      </p:sp>
    </p:spTree>
    <p:extLst>
      <p:ext uri="{BB962C8B-B14F-4D97-AF65-F5344CB8AC3E}">
        <p14:creationId xmlns:p14="http://schemas.microsoft.com/office/powerpoint/2010/main" val="210526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FA8C1E-2B3A-4225-99D5-F809D3227FF4}" type="datetime1">
              <a:rPr lang="it-IT" smtClean="0"/>
              <a:t>06/07/23</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dirty="0"/>
              <a:t>LA NUOVA NORMATIVA ITALIANA SUL WHISTLEBLOWING</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634F03-FC43-4232-A317-572A137D06DC}" type="slidenum">
              <a:rPr lang="it-IT" smtClean="0"/>
              <a:t>‹N›</a:t>
            </a:fld>
            <a:endParaRPr lang="it-IT"/>
          </a:p>
        </p:txBody>
      </p:sp>
    </p:spTree>
    <p:extLst>
      <p:ext uri="{BB962C8B-B14F-4D97-AF65-F5344CB8AC3E}">
        <p14:creationId xmlns:p14="http://schemas.microsoft.com/office/powerpoint/2010/main" val="423399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5773" y="3287656"/>
            <a:ext cx="7820509" cy="568414"/>
          </a:xfrm>
        </p:spPr>
        <p:txBody>
          <a:bodyPr>
            <a:noAutofit/>
          </a:bodyPr>
          <a:lstStyle/>
          <a:p>
            <a:r>
              <a:rPr lang="it-IT" sz="4400" dirty="0">
                <a:solidFill>
                  <a:schemeClr val="tx2"/>
                </a:solidFill>
              </a:rPr>
              <a:t>LA NUOVA NORMATIVA ITALIANA SUL WHISTLEBLOWI</a:t>
            </a:r>
            <a:r>
              <a:rPr lang="it-IT" sz="4000" dirty="0">
                <a:solidFill>
                  <a:schemeClr val="tx2"/>
                </a:solidFill>
              </a:rPr>
              <a:t>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114027" y="4362174"/>
            <a:ext cx="9144000" cy="1488903"/>
          </a:xfrm>
        </p:spPr>
        <p:txBody>
          <a:bodyPr/>
          <a:lstStyle/>
          <a:p>
            <a:r>
              <a:rPr lang="it-IT" dirty="0"/>
              <a:t>Webinar informativo – mercoledì 12 luglio ore 15:00</a:t>
            </a:r>
            <a:br>
              <a:rPr lang="it-IT" dirty="0"/>
            </a:br>
            <a:r>
              <a:rPr lang="it-IT" dirty="0"/>
              <a:t>a cura di ATS – CONSULENTI ASSOCIATI S.r.l. in collaborazione con lo  Studio Legale Garuti Avvocati penalisti</a:t>
            </a:r>
          </a:p>
          <a:p>
            <a:endParaRPr lang="it-IT" dirty="0"/>
          </a:p>
        </p:txBody>
      </p:sp>
    </p:spTree>
    <p:extLst>
      <p:ext uri="{BB962C8B-B14F-4D97-AF65-F5344CB8AC3E}">
        <p14:creationId xmlns:p14="http://schemas.microsoft.com/office/powerpoint/2010/main" val="3755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72237" y="1553322"/>
            <a:ext cx="7820509" cy="568414"/>
          </a:xfrm>
        </p:spPr>
        <p:txBody>
          <a:bodyPr>
            <a:noAutofit/>
          </a:bodyPr>
          <a:lstStyle/>
          <a:p>
            <a:r>
              <a:rPr lang="it-IT" sz="4400" dirty="0">
                <a:solidFill>
                  <a:schemeClr val="tx2"/>
                </a:solidFill>
              </a:rPr>
              <a:t>L’ambito oggettivo del </a:t>
            </a:r>
            <a:r>
              <a:rPr lang="it-IT" sz="4000" i="1" dirty="0">
                <a:solidFill>
                  <a:schemeClr val="tx2"/>
                </a:solidFill>
              </a:rPr>
              <a:t>Whistleblowing</a:t>
            </a:r>
            <a:r>
              <a:rPr lang="it-IT" sz="4000" dirty="0">
                <a:solidFill>
                  <a:schemeClr val="tx2"/>
                </a:solidFill>
              </a:rPr>
              <a:t>: l’oggetto della segnalazione</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033446" y="2602999"/>
            <a:ext cx="9924835" cy="3981055"/>
          </a:xfrm>
        </p:spPr>
        <p:txBody>
          <a:bodyPr/>
          <a:lstStyle/>
          <a:p>
            <a:pPr algn="just"/>
            <a:r>
              <a:rPr lang="it-IT" b="1" dirty="0"/>
              <a:t>È possibile effettuare segnalazioni di diverse tipologie che possono essere racchiuse in due categorie distinte:</a:t>
            </a:r>
          </a:p>
          <a:p>
            <a:pPr algn="just"/>
            <a:endParaRPr lang="it-IT" b="1" dirty="0"/>
          </a:p>
          <a:p>
            <a:pPr algn="just"/>
            <a:r>
              <a:rPr lang="it-IT" b="1" dirty="0"/>
              <a:t>A. Tutte le violazioni del Modello 231, del Codice Etico ovvero le condotte illecite rilevanti ai sensi del d.lgs. n. 231/2001</a:t>
            </a:r>
            <a:r>
              <a:rPr lang="it-IT" dirty="0"/>
              <a:t>, e segnatamente:</a:t>
            </a:r>
          </a:p>
          <a:p>
            <a:pPr marL="285750" lvl="0" indent="-285750" algn="just">
              <a:buFont typeface="Courier New" panose="02070309020205020404" pitchFamily="49" charset="0"/>
              <a:buChar char="o"/>
            </a:pPr>
            <a:r>
              <a:rPr lang="it-IT" dirty="0"/>
              <a:t>Un </a:t>
            </a:r>
            <a:r>
              <a:rPr lang="x-none"/>
              <a:t>reato o un illecito rilevanti ai sensi del d.lgs. n. 231/2001;</a:t>
            </a:r>
            <a:endParaRPr lang="it-IT" dirty="0"/>
          </a:p>
          <a:p>
            <a:pPr marL="285750" lvl="0" indent="-285750" algn="just">
              <a:buFont typeface="Courier New" panose="02070309020205020404" pitchFamily="49" charset="0"/>
              <a:buChar char="o"/>
            </a:pPr>
            <a:r>
              <a:rPr lang="it-IT" dirty="0"/>
              <a:t>La violazione del</a:t>
            </a:r>
            <a:r>
              <a:rPr lang="x-none"/>
              <a:t> Codice etico o </a:t>
            </a:r>
            <a:r>
              <a:rPr lang="it-IT" dirty="0"/>
              <a:t>del </a:t>
            </a:r>
            <a:r>
              <a:rPr lang="x-none"/>
              <a:t>Modello 231;</a:t>
            </a:r>
            <a:endParaRPr lang="it-IT" dirty="0"/>
          </a:p>
          <a:p>
            <a:pPr marL="285750" lvl="0" indent="-285750" algn="just">
              <a:buFont typeface="Courier New" panose="02070309020205020404" pitchFamily="49" charset="0"/>
              <a:buChar char="o"/>
            </a:pPr>
            <a:r>
              <a:rPr lang="it-IT" dirty="0"/>
              <a:t>Un </a:t>
            </a:r>
            <a:r>
              <a:rPr lang="x-none"/>
              <a:t>comportamento comunque irregolare che </a:t>
            </a:r>
            <a:r>
              <a:rPr lang="it-IT" dirty="0"/>
              <a:t>possa</a:t>
            </a:r>
            <a:r>
              <a:rPr lang="x-none"/>
              <a:t> arrecare un pregiudizio patrimoniale o d’immagine alla società.  </a:t>
            </a:r>
            <a:endParaRPr lang="it-IT" dirty="0"/>
          </a:p>
          <a:p>
            <a:r>
              <a:rPr lang="x-none"/>
              <a:t> </a:t>
            </a:r>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10</a:t>
            </a:fld>
            <a:endParaRPr lang="it-IT" sz="1200" b="1" dirty="0"/>
          </a:p>
        </p:txBody>
      </p:sp>
    </p:spTree>
    <p:extLst>
      <p:ext uri="{BB962C8B-B14F-4D97-AF65-F5344CB8AC3E}">
        <p14:creationId xmlns:p14="http://schemas.microsoft.com/office/powerpoint/2010/main" val="165737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382252" y="1574048"/>
            <a:ext cx="8302999" cy="605757"/>
          </a:xfrm>
        </p:spPr>
        <p:txBody>
          <a:bodyPr>
            <a:noAutofit/>
          </a:bodyPr>
          <a:lstStyle/>
          <a:p>
            <a:r>
              <a:rPr lang="it-IT" sz="4400" dirty="0">
                <a:solidFill>
                  <a:schemeClr val="tx2"/>
                </a:solidFill>
              </a:rPr>
              <a:t>L’ambito oggettivo del </a:t>
            </a:r>
            <a:r>
              <a:rPr lang="it-IT" sz="4000" dirty="0">
                <a:solidFill>
                  <a:schemeClr val="tx2"/>
                </a:solidFill>
              </a:rPr>
              <a:t>Whistleblowing: l’oggetto della segnalazione</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381531" y="1876926"/>
            <a:ext cx="9228665" cy="3981055"/>
          </a:xfrm>
        </p:spPr>
        <p:txBody>
          <a:bodyPr/>
          <a:lstStyle/>
          <a:p>
            <a:endParaRPr lang="it-IT" b="1" dirty="0">
              <a:solidFill>
                <a:prstClr val="black"/>
              </a:solidFill>
            </a:endParaRPr>
          </a:p>
          <a:p>
            <a:r>
              <a:rPr lang="it-IT" b="1" dirty="0">
                <a:solidFill>
                  <a:prstClr val="black"/>
                </a:solidFill>
              </a:rPr>
              <a:t>B.</a:t>
            </a:r>
            <a:r>
              <a:rPr lang="it-IT" dirty="0"/>
              <a:t> </a:t>
            </a:r>
            <a:r>
              <a:rPr lang="it-IT" b="1" dirty="0"/>
              <a:t>Gli illeciti che rientrano nell’ambito di applicazione degli atti dell’Unione Europea</a:t>
            </a:r>
            <a:r>
              <a:rPr lang="it-IT" dirty="0"/>
              <a:t> relativi ai seguenti settori:</a:t>
            </a:r>
          </a:p>
          <a:p>
            <a:pPr marL="285750" lvl="0" indent="-285750">
              <a:buFont typeface="Courier New" panose="02070309020205020404" pitchFamily="49" charset="0"/>
              <a:buChar char="o"/>
            </a:pPr>
            <a:r>
              <a:rPr lang="x-none"/>
              <a:t>appalti pubblici</a:t>
            </a:r>
            <a:r>
              <a:rPr lang="it-IT" dirty="0"/>
              <a:t>;</a:t>
            </a:r>
            <a:endParaRPr lang="it-IT" i="1" dirty="0"/>
          </a:p>
          <a:p>
            <a:pPr marL="285750" lvl="0" indent="-285750">
              <a:buFont typeface="Courier New" panose="02070309020205020404" pitchFamily="49" charset="0"/>
              <a:buChar char="o"/>
            </a:pPr>
            <a:r>
              <a:rPr lang="x-none"/>
              <a:t>servizi finanziari</a:t>
            </a:r>
            <a:r>
              <a:rPr lang="it-IT" dirty="0"/>
              <a:t>;</a:t>
            </a:r>
            <a:endParaRPr lang="it-IT" i="1" dirty="0"/>
          </a:p>
          <a:p>
            <a:pPr marL="285750" lvl="0" indent="-285750">
              <a:buFont typeface="Courier New" panose="02070309020205020404" pitchFamily="49" charset="0"/>
              <a:buChar char="o"/>
            </a:pPr>
            <a:r>
              <a:rPr lang="x-none"/>
              <a:t>sicurezza dei prodotti e dei trasporti</a:t>
            </a:r>
            <a:r>
              <a:rPr lang="it-IT" dirty="0"/>
              <a:t>;</a:t>
            </a:r>
            <a:endParaRPr lang="it-IT" i="1" dirty="0"/>
          </a:p>
          <a:p>
            <a:pPr marL="285750" lvl="0" indent="-285750">
              <a:buFont typeface="Courier New" panose="02070309020205020404" pitchFamily="49" charset="0"/>
              <a:buChar char="o"/>
            </a:pPr>
            <a:r>
              <a:rPr lang="x-none"/>
              <a:t>ambiente</a:t>
            </a:r>
            <a:r>
              <a:rPr lang="it-IT" dirty="0"/>
              <a:t>;</a:t>
            </a:r>
            <a:endParaRPr lang="it-IT" i="1" dirty="0"/>
          </a:p>
          <a:p>
            <a:pPr marL="285750" lvl="0" indent="-285750">
              <a:buFont typeface="Courier New" panose="02070309020205020404" pitchFamily="49" charset="0"/>
              <a:buChar char="o"/>
            </a:pPr>
            <a:r>
              <a:rPr lang="x-none"/>
              <a:t>alimenti</a:t>
            </a:r>
            <a:r>
              <a:rPr lang="it-IT" dirty="0"/>
              <a:t>;</a:t>
            </a:r>
            <a:endParaRPr lang="it-IT" i="1" dirty="0"/>
          </a:p>
          <a:p>
            <a:pPr marL="285750" lvl="0" indent="-285750">
              <a:buFont typeface="Courier New" panose="02070309020205020404" pitchFamily="49" charset="0"/>
              <a:buChar char="o"/>
            </a:pPr>
            <a:r>
              <a:rPr lang="x-none"/>
              <a:t>salute pubblica</a:t>
            </a:r>
            <a:r>
              <a:rPr lang="it-IT" dirty="0"/>
              <a:t>;</a:t>
            </a:r>
            <a:endParaRPr lang="it-IT" i="1" dirty="0"/>
          </a:p>
          <a:p>
            <a:pPr marL="285750" lvl="0" indent="-285750">
              <a:buFont typeface="Courier New" panose="02070309020205020404" pitchFamily="49" charset="0"/>
              <a:buChar char="o"/>
            </a:pPr>
            <a:r>
              <a:rPr lang="x-none"/>
              <a:t>privacy</a:t>
            </a:r>
            <a:r>
              <a:rPr lang="it-IT" dirty="0"/>
              <a:t>;</a:t>
            </a:r>
            <a:endParaRPr lang="it-IT" i="1" dirty="0"/>
          </a:p>
          <a:p>
            <a:pPr marL="285750" lvl="0" indent="-285750">
              <a:buFont typeface="Courier New" panose="02070309020205020404" pitchFamily="49" charset="0"/>
              <a:buChar char="o"/>
            </a:pPr>
            <a:r>
              <a:rPr lang="x-none"/>
              <a:t>sicurezza della rete</a:t>
            </a:r>
            <a:r>
              <a:rPr lang="it-IT" dirty="0"/>
              <a:t>;</a:t>
            </a:r>
            <a:endParaRPr lang="it-IT" i="1" dirty="0"/>
          </a:p>
          <a:p>
            <a:pPr marL="285750" lvl="0" indent="-285750">
              <a:buFont typeface="Courier New" panose="02070309020205020404" pitchFamily="49" charset="0"/>
              <a:buChar char="o"/>
            </a:pPr>
            <a:r>
              <a:rPr lang="x-none"/>
              <a:t>concorrenza</a:t>
            </a:r>
            <a:r>
              <a:rPr lang="it-IT" dirty="0"/>
              <a:t>.</a:t>
            </a:r>
            <a:endParaRPr lang="it-IT" i="1" dirty="0"/>
          </a:p>
          <a:p>
            <a:r>
              <a:rPr lang="x-none"/>
              <a:t> </a:t>
            </a:r>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11</a:t>
            </a:fld>
            <a:endParaRPr lang="it-IT" sz="1200" b="1" dirty="0"/>
          </a:p>
        </p:txBody>
      </p:sp>
    </p:spTree>
    <p:extLst>
      <p:ext uri="{BB962C8B-B14F-4D97-AF65-F5344CB8AC3E}">
        <p14:creationId xmlns:p14="http://schemas.microsoft.com/office/powerpoint/2010/main" val="74524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382252" y="1574048"/>
            <a:ext cx="8302999" cy="605757"/>
          </a:xfrm>
        </p:spPr>
        <p:txBody>
          <a:bodyPr>
            <a:noAutofit/>
          </a:bodyPr>
          <a:lstStyle/>
          <a:p>
            <a:r>
              <a:rPr lang="it-IT" sz="4400" dirty="0">
                <a:solidFill>
                  <a:schemeClr val="tx2"/>
                </a:solidFill>
              </a:rPr>
              <a:t>L’ambito oggettivo del </a:t>
            </a:r>
            <a:r>
              <a:rPr lang="it-IT" sz="4000" i="1" dirty="0">
                <a:solidFill>
                  <a:schemeClr val="tx2"/>
                </a:solidFill>
              </a:rPr>
              <a:t>Whistleblowing</a:t>
            </a:r>
            <a:r>
              <a:rPr lang="it-IT" sz="4000" dirty="0">
                <a:solidFill>
                  <a:schemeClr val="tx2"/>
                </a:solidFill>
              </a:rPr>
              <a:t>: l’oggetto della segnalazione</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382252" y="2420436"/>
            <a:ext cx="9228665" cy="3981055"/>
          </a:xfrm>
        </p:spPr>
        <p:txBody>
          <a:bodyPr/>
          <a:lstStyle/>
          <a:p>
            <a:endParaRPr lang="it-IT" b="1" dirty="0">
              <a:solidFill>
                <a:prstClr val="black"/>
              </a:solidFill>
            </a:endParaRPr>
          </a:p>
          <a:p>
            <a:pPr algn="just"/>
            <a:r>
              <a:rPr lang="it-IT" b="1" dirty="0">
                <a:solidFill>
                  <a:prstClr val="black"/>
                </a:solidFill>
              </a:rPr>
              <a:t>In ogni caso la segnalazione può avere ad oggetto:</a:t>
            </a:r>
          </a:p>
          <a:p>
            <a:pPr marL="285750" indent="-285750" algn="just">
              <a:buFont typeface="Wingdings" pitchFamily="2" charset="2"/>
              <a:buChar char="Ø"/>
            </a:pPr>
            <a:r>
              <a:rPr lang="it-IT" dirty="0">
                <a:solidFill>
                  <a:prstClr val="black"/>
                </a:solidFill>
              </a:rPr>
              <a:t>Le informazioni relative alle condotte volte ad occultare le violazioni sopra indicate;</a:t>
            </a:r>
          </a:p>
          <a:p>
            <a:pPr marL="285750" indent="-285750" algn="just">
              <a:buFont typeface="Wingdings" pitchFamily="2" charset="2"/>
              <a:buChar char="Ø"/>
            </a:pPr>
            <a:r>
              <a:rPr lang="it-IT" dirty="0">
                <a:solidFill>
                  <a:prstClr val="black"/>
                </a:solidFill>
              </a:rPr>
              <a:t>Le attività illecite non ancora compiute ma che il segnalante ritenga ragionevolmente possano verificarsi in presenza di elementi concreti precisi e concordanti;</a:t>
            </a:r>
          </a:p>
          <a:p>
            <a:pPr marL="285750" indent="-285750" algn="just">
              <a:buFont typeface="Wingdings" pitchFamily="2" charset="2"/>
              <a:buChar char="Ø"/>
            </a:pPr>
            <a:r>
              <a:rPr lang="it-IT" dirty="0">
                <a:solidFill>
                  <a:prstClr val="black"/>
                </a:solidFill>
              </a:rPr>
              <a:t>I fondati sospetti la cui nozione dovrà essere oggetto di interpretazione al tavolo delle Linee Guida emesse da </a:t>
            </a:r>
            <a:r>
              <a:rPr lang="it-IT" dirty="0" err="1">
                <a:solidFill>
                  <a:prstClr val="black"/>
                </a:solidFill>
              </a:rPr>
              <a:t>Anac</a:t>
            </a:r>
            <a:r>
              <a:rPr lang="it-IT" dirty="0">
                <a:solidFill>
                  <a:prstClr val="black"/>
                </a:solidFill>
              </a:rPr>
              <a:t>.</a:t>
            </a:r>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12</a:t>
            </a:fld>
            <a:endParaRPr lang="it-IT" sz="1200" b="1" dirty="0"/>
          </a:p>
        </p:txBody>
      </p:sp>
    </p:spTree>
    <p:extLst>
      <p:ext uri="{BB962C8B-B14F-4D97-AF65-F5344CB8AC3E}">
        <p14:creationId xmlns:p14="http://schemas.microsoft.com/office/powerpoint/2010/main" val="130722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382252" y="1574048"/>
            <a:ext cx="8302999" cy="605757"/>
          </a:xfrm>
        </p:spPr>
        <p:txBody>
          <a:bodyPr>
            <a:noAutofit/>
          </a:bodyPr>
          <a:lstStyle/>
          <a:p>
            <a:r>
              <a:rPr lang="it-IT" sz="4400" dirty="0">
                <a:solidFill>
                  <a:schemeClr val="tx2"/>
                </a:solidFill>
              </a:rPr>
              <a:t>L’ambito oggettivo del </a:t>
            </a:r>
            <a:r>
              <a:rPr lang="it-IT" sz="4000" i="1" dirty="0">
                <a:solidFill>
                  <a:schemeClr val="tx2"/>
                </a:solidFill>
              </a:rPr>
              <a:t>Whistleblowing</a:t>
            </a:r>
            <a:r>
              <a:rPr lang="it-IT" sz="4000" dirty="0">
                <a:solidFill>
                  <a:schemeClr val="tx2"/>
                </a:solidFill>
              </a:rPr>
              <a:t>: l’oggetto della segnalazione</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5560142" y="2374490"/>
            <a:ext cx="6050775" cy="4027001"/>
          </a:xfrm>
        </p:spPr>
        <p:txBody>
          <a:bodyPr/>
          <a:lstStyle/>
          <a:p>
            <a:r>
              <a:rPr lang="it-IT" b="1" u="sng" dirty="0">
                <a:solidFill>
                  <a:prstClr val="black"/>
                </a:solidFill>
              </a:rPr>
              <a:t>ESEMPIO 1):</a:t>
            </a:r>
          </a:p>
          <a:p>
            <a:endParaRPr lang="it-IT" b="1" dirty="0">
              <a:solidFill>
                <a:prstClr val="black"/>
              </a:solidFill>
            </a:endParaRPr>
          </a:p>
          <a:p>
            <a:pPr algn="just"/>
            <a:r>
              <a:rPr lang="it-IT" dirty="0">
                <a:solidFill>
                  <a:prstClr val="black"/>
                </a:solidFill>
              </a:rPr>
              <a:t>Caio è un candidato fornitore della società Alfa ma le sue proposte vengono sempre ingiustamente cestinate ancorché abbiano un ottimo rapporto qualità-prezzo. </a:t>
            </a:r>
          </a:p>
          <a:p>
            <a:pPr algn="just"/>
            <a:r>
              <a:rPr lang="it-IT" dirty="0">
                <a:solidFill>
                  <a:prstClr val="black"/>
                </a:solidFill>
              </a:rPr>
              <a:t>Caio scopre, però, che se versa una somma di denaro a Tizio – direttore commerciale di Alfa – il contratto verrà sottoscritto. </a:t>
            </a:r>
          </a:p>
          <a:p>
            <a:pPr algn="just"/>
            <a:endParaRPr lang="it-IT" dirty="0">
              <a:solidFill>
                <a:prstClr val="black"/>
              </a:solidFill>
            </a:endParaRPr>
          </a:p>
          <a:p>
            <a:pPr algn="just"/>
            <a:r>
              <a:rPr lang="it-IT" u="sng" dirty="0">
                <a:solidFill>
                  <a:prstClr val="black"/>
                </a:solidFill>
              </a:rPr>
              <a:t>Caio è legittimato a effettuare la segnalazione. </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13</a:t>
            </a:fld>
            <a:endParaRPr lang="it-IT" sz="1200" b="1" dirty="0"/>
          </a:p>
        </p:txBody>
      </p:sp>
      <p:pic>
        <p:nvPicPr>
          <p:cNvPr id="7" name="Immagine 6">
            <a:extLst>
              <a:ext uri="{FF2B5EF4-FFF2-40B4-BE49-F238E27FC236}">
                <a16:creationId xmlns:a16="http://schemas.microsoft.com/office/drawing/2014/main" id="{02918E0C-D270-E940-945F-566563458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811" y="3869906"/>
            <a:ext cx="2360467" cy="2349023"/>
          </a:xfrm>
          <a:prstGeom prst="rect">
            <a:avLst/>
          </a:prstGeom>
        </p:spPr>
      </p:pic>
    </p:spTree>
    <p:extLst>
      <p:ext uri="{BB962C8B-B14F-4D97-AF65-F5344CB8AC3E}">
        <p14:creationId xmlns:p14="http://schemas.microsoft.com/office/powerpoint/2010/main" val="31788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382252" y="1574048"/>
            <a:ext cx="8302999" cy="605757"/>
          </a:xfrm>
        </p:spPr>
        <p:txBody>
          <a:bodyPr>
            <a:noAutofit/>
          </a:bodyPr>
          <a:lstStyle/>
          <a:p>
            <a:r>
              <a:rPr lang="it-IT" sz="4400" dirty="0">
                <a:solidFill>
                  <a:schemeClr val="tx2"/>
                </a:solidFill>
              </a:rPr>
              <a:t>L’ambito oggettivo del </a:t>
            </a:r>
            <a:r>
              <a:rPr lang="it-IT" sz="4000" i="1" dirty="0">
                <a:solidFill>
                  <a:schemeClr val="tx2"/>
                </a:solidFill>
              </a:rPr>
              <a:t>Whistleblowing</a:t>
            </a:r>
            <a:r>
              <a:rPr lang="it-IT" sz="4000" dirty="0">
                <a:solidFill>
                  <a:schemeClr val="tx2"/>
                </a:solidFill>
              </a:rPr>
              <a:t>: l’oggetto della segnalazione</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5560142" y="2374490"/>
            <a:ext cx="6050775" cy="4027001"/>
          </a:xfrm>
        </p:spPr>
        <p:txBody>
          <a:bodyPr/>
          <a:lstStyle/>
          <a:p>
            <a:r>
              <a:rPr lang="it-IT" b="1" u="sng" dirty="0">
                <a:solidFill>
                  <a:prstClr val="black"/>
                </a:solidFill>
              </a:rPr>
              <a:t>ESEMPIO 2):</a:t>
            </a:r>
          </a:p>
          <a:p>
            <a:endParaRPr lang="it-IT" b="1" dirty="0">
              <a:solidFill>
                <a:prstClr val="black"/>
              </a:solidFill>
            </a:endParaRPr>
          </a:p>
          <a:p>
            <a:pPr algn="just"/>
            <a:r>
              <a:rPr lang="it-IT" dirty="0">
                <a:solidFill>
                  <a:prstClr val="black"/>
                </a:solidFill>
              </a:rPr>
              <a:t>Caio è un dipendente della società Alfa. </a:t>
            </a:r>
          </a:p>
          <a:p>
            <a:pPr algn="just"/>
            <a:r>
              <a:rPr lang="it-IT" dirty="0">
                <a:solidFill>
                  <a:prstClr val="black"/>
                </a:solidFill>
              </a:rPr>
              <a:t>A Caio come agli altri lavoratori non vengono forniti i DPI. </a:t>
            </a:r>
          </a:p>
          <a:p>
            <a:pPr algn="just"/>
            <a:r>
              <a:rPr lang="it-IT" dirty="0">
                <a:solidFill>
                  <a:prstClr val="black"/>
                </a:solidFill>
              </a:rPr>
              <a:t>Caio si rivolge più volte al suo responsabile, lamentando l’assenza di DPI, che però gli dice di lavorare e di non avanzare richieste.  </a:t>
            </a:r>
          </a:p>
          <a:p>
            <a:pPr algn="just"/>
            <a:endParaRPr lang="it-IT" dirty="0">
              <a:solidFill>
                <a:prstClr val="black"/>
              </a:solidFill>
            </a:endParaRPr>
          </a:p>
          <a:p>
            <a:pPr algn="just"/>
            <a:r>
              <a:rPr lang="it-IT" u="sng" dirty="0">
                <a:solidFill>
                  <a:prstClr val="black"/>
                </a:solidFill>
              </a:rPr>
              <a:t>Caio è legittimato a effettuare la segnalazione. </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14</a:t>
            </a:fld>
            <a:endParaRPr lang="it-IT" sz="1200" b="1" dirty="0"/>
          </a:p>
        </p:txBody>
      </p:sp>
      <p:pic>
        <p:nvPicPr>
          <p:cNvPr id="7" name="Immagine 6">
            <a:extLst>
              <a:ext uri="{FF2B5EF4-FFF2-40B4-BE49-F238E27FC236}">
                <a16:creationId xmlns:a16="http://schemas.microsoft.com/office/drawing/2014/main" id="{02918E0C-D270-E940-945F-566563458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811" y="3869906"/>
            <a:ext cx="2360467" cy="2349023"/>
          </a:xfrm>
          <a:prstGeom prst="rect">
            <a:avLst/>
          </a:prstGeom>
        </p:spPr>
      </p:pic>
    </p:spTree>
    <p:extLst>
      <p:ext uri="{BB962C8B-B14F-4D97-AF65-F5344CB8AC3E}">
        <p14:creationId xmlns:p14="http://schemas.microsoft.com/office/powerpoint/2010/main" val="216418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382252" y="1574048"/>
            <a:ext cx="8302999" cy="605757"/>
          </a:xfrm>
        </p:spPr>
        <p:txBody>
          <a:bodyPr>
            <a:noAutofit/>
          </a:bodyPr>
          <a:lstStyle/>
          <a:p>
            <a:r>
              <a:rPr lang="it-IT" sz="4400" dirty="0">
                <a:solidFill>
                  <a:schemeClr val="tx2"/>
                </a:solidFill>
              </a:rPr>
              <a:t>L’ambito oggettivo del </a:t>
            </a:r>
            <a:r>
              <a:rPr lang="it-IT" sz="4000" i="1" dirty="0">
                <a:solidFill>
                  <a:schemeClr val="tx2"/>
                </a:solidFill>
              </a:rPr>
              <a:t>Whistleblowing</a:t>
            </a:r>
            <a:r>
              <a:rPr lang="it-IT" sz="4000" dirty="0">
                <a:solidFill>
                  <a:schemeClr val="tx2"/>
                </a:solidFill>
              </a:rPr>
              <a:t>: l’oggetto della segnalazione</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5560142" y="2374490"/>
            <a:ext cx="6050775" cy="4027001"/>
          </a:xfrm>
        </p:spPr>
        <p:txBody>
          <a:bodyPr/>
          <a:lstStyle/>
          <a:p>
            <a:r>
              <a:rPr lang="it-IT" b="1" u="sng" dirty="0">
                <a:solidFill>
                  <a:prstClr val="black"/>
                </a:solidFill>
              </a:rPr>
              <a:t>ESEMPIO 3):</a:t>
            </a:r>
          </a:p>
          <a:p>
            <a:endParaRPr lang="it-IT" b="1" dirty="0">
              <a:solidFill>
                <a:prstClr val="black"/>
              </a:solidFill>
            </a:endParaRPr>
          </a:p>
          <a:p>
            <a:pPr algn="just"/>
            <a:r>
              <a:rPr lang="it-IT" dirty="0">
                <a:solidFill>
                  <a:prstClr val="black"/>
                </a:solidFill>
              </a:rPr>
              <a:t>Caio è un dipendente della società Alfa che lavora in appalto per la società Beta. </a:t>
            </a:r>
          </a:p>
          <a:p>
            <a:pPr algn="just"/>
            <a:r>
              <a:rPr lang="it-IT" dirty="0">
                <a:solidFill>
                  <a:prstClr val="black"/>
                </a:solidFill>
              </a:rPr>
              <a:t>Caio è sotto-retribuito rispetto al CCNL e in busta paga gli vengono riconosciute numerose trasferte che non ha in realtà mai effettuato. </a:t>
            </a:r>
          </a:p>
          <a:p>
            <a:pPr algn="just"/>
            <a:endParaRPr lang="it-IT" dirty="0">
              <a:solidFill>
                <a:prstClr val="black"/>
              </a:solidFill>
            </a:endParaRPr>
          </a:p>
          <a:p>
            <a:pPr algn="just"/>
            <a:r>
              <a:rPr lang="it-IT" u="sng" dirty="0">
                <a:solidFill>
                  <a:prstClr val="black"/>
                </a:solidFill>
              </a:rPr>
              <a:t>Caio è legittimato a effettuare la segnalazione. </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15</a:t>
            </a:fld>
            <a:endParaRPr lang="it-IT" sz="1200" b="1" dirty="0"/>
          </a:p>
        </p:txBody>
      </p:sp>
      <p:pic>
        <p:nvPicPr>
          <p:cNvPr id="7" name="Immagine 6">
            <a:extLst>
              <a:ext uri="{FF2B5EF4-FFF2-40B4-BE49-F238E27FC236}">
                <a16:creationId xmlns:a16="http://schemas.microsoft.com/office/drawing/2014/main" id="{02918E0C-D270-E940-945F-566563458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811" y="3869906"/>
            <a:ext cx="2360467" cy="2349023"/>
          </a:xfrm>
          <a:prstGeom prst="rect">
            <a:avLst/>
          </a:prstGeom>
        </p:spPr>
      </p:pic>
    </p:spTree>
    <p:extLst>
      <p:ext uri="{BB962C8B-B14F-4D97-AF65-F5344CB8AC3E}">
        <p14:creationId xmlns:p14="http://schemas.microsoft.com/office/powerpoint/2010/main" val="300919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13937" y="1977881"/>
            <a:ext cx="7820509" cy="568414"/>
          </a:xfrm>
        </p:spPr>
        <p:txBody>
          <a:bodyPr>
            <a:noAutofit/>
          </a:bodyPr>
          <a:lstStyle/>
          <a:p>
            <a:r>
              <a:rPr lang="it-IT" sz="4800" dirty="0">
                <a:solidFill>
                  <a:schemeClr val="tx2"/>
                </a:solidFill>
              </a:rPr>
              <a:t>L’ambito oggettivo del </a:t>
            </a:r>
            <a:r>
              <a:rPr lang="it-IT" sz="4400" i="1" dirty="0">
                <a:solidFill>
                  <a:schemeClr val="tx2"/>
                </a:solidFill>
              </a:rPr>
              <a:t>Whistleblowing</a:t>
            </a:r>
            <a:r>
              <a:rPr lang="it-IT" sz="4400" dirty="0">
                <a:solidFill>
                  <a:schemeClr val="tx2"/>
                </a:solidFill>
              </a:rPr>
              <a:t>: </a:t>
            </a:r>
            <a:r>
              <a:rPr lang="it-IT" sz="4400" b="1" dirty="0">
                <a:solidFill>
                  <a:schemeClr val="tx2"/>
                </a:solidFill>
              </a:rPr>
              <a:t>i contenuti esclusi</a:t>
            </a:r>
            <a:endParaRPr lang="it-IT" sz="4000" b="1"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13936" y="2684548"/>
            <a:ext cx="7820509" cy="1488903"/>
          </a:xfrm>
        </p:spPr>
        <p:txBody>
          <a:bodyPr/>
          <a:lstStyle/>
          <a:p>
            <a:r>
              <a:rPr lang="it-IT" dirty="0"/>
              <a:t>Sono escluse dall’ambito applicativo delle novità normative del </a:t>
            </a:r>
            <a:r>
              <a:rPr lang="it-IT" dirty="0" err="1"/>
              <a:t>Whisleblowing</a:t>
            </a:r>
            <a:r>
              <a:rPr lang="it-IT" dirty="0"/>
              <a:t>:</a:t>
            </a:r>
          </a:p>
          <a:p>
            <a:endParaRPr lang="it-IT" dirty="0"/>
          </a:p>
          <a:p>
            <a:pPr marL="285750" indent="-285750">
              <a:buFont typeface="Courier New" panose="02070309020205020404" pitchFamily="49" charset="0"/>
              <a:buChar char="o"/>
            </a:pPr>
            <a:r>
              <a:rPr lang="it-IT" dirty="0"/>
              <a:t> le comunicazioni;</a:t>
            </a:r>
          </a:p>
          <a:p>
            <a:pPr marL="285750" indent="-285750">
              <a:buFont typeface="Courier New" panose="02070309020205020404" pitchFamily="49" charset="0"/>
              <a:buChar char="o"/>
            </a:pPr>
            <a:r>
              <a:rPr lang="it-IT" dirty="0"/>
              <a:t>Le doglianze; </a:t>
            </a:r>
          </a:p>
          <a:p>
            <a:pPr marL="285750" indent="-285750">
              <a:buFont typeface="Courier New" panose="02070309020205020404" pitchFamily="49" charset="0"/>
              <a:buChar char="o"/>
            </a:pPr>
            <a:r>
              <a:rPr lang="it-IT" dirty="0"/>
              <a:t>Le rivendicazioni; </a:t>
            </a:r>
          </a:p>
          <a:p>
            <a:pPr marL="285750" indent="-285750">
              <a:buFont typeface="Courier New" panose="02070309020205020404" pitchFamily="49" charset="0"/>
              <a:buChar char="o"/>
            </a:pPr>
            <a:r>
              <a:rPr lang="it-IT" dirty="0"/>
              <a:t>Le istanze aventi ad oggetto tematiche differenti da quelle delle segnalazioni; </a:t>
            </a:r>
          </a:p>
          <a:p>
            <a:pPr marL="285750" indent="-285750">
              <a:buFont typeface="Courier New" panose="02070309020205020404" pitchFamily="49" charset="0"/>
              <a:buChar char="o"/>
            </a:pPr>
            <a:r>
              <a:rPr lang="it-IT" dirty="0"/>
              <a:t>le segnalazioni che riguardano rimostranze di carattere personale.</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16</a:t>
            </a:fld>
            <a:endParaRPr lang="it-IT" sz="1200" b="1" dirty="0"/>
          </a:p>
        </p:txBody>
      </p:sp>
    </p:spTree>
    <p:extLst>
      <p:ext uri="{BB962C8B-B14F-4D97-AF65-F5344CB8AC3E}">
        <p14:creationId xmlns:p14="http://schemas.microsoft.com/office/powerpoint/2010/main" val="345672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421432" y="1977881"/>
            <a:ext cx="7820509" cy="568414"/>
          </a:xfrm>
        </p:spPr>
        <p:txBody>
          <a:bodyPr>
            <a:noAutofit/>
          </a:bodyPr>
          <a:lstStyle/>
          <a:p>
            <a:r>
              <a:rPr lang="it-IT" sz="4800" dirty="0">
                <a:solidFill>
                  <a:schemeClr val="tx2"/>
                </a:solidFill>
              </a:rPr>
              <a:t>L’ambito oggettivo del </a:t>
            </a:r>
            <a:r>
              <a:rPr lang="it-IT" sz="4400" i="1" dirty="0">
                <a:solidFill>
                  <a:schemeClr val="tx2"/>
                </a:solidFill>
              </a:rPr>
              <a:t>Whistleblowing</a:t>
            </a:r>
            <a:r>
              <a:rPr lang="it-IT" sz="4400" dirty="0">
                <a:solidFill>
                  <a:schemeClr val="tx2"/>
                </a:solidFill>
              </a:rPr>
              <a:t>: i contenuti esclusi</a:t>
            </a:r>
            <a:endParaRPr lang="it-IT" sz="4000"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4471965" y="2546294"/>
            <a:ext cx="7400486" cy="3555265"/>
          </a:xfrm>
        </p:spPr>
        <p:txBody>
          <a:bodyPr/>
          <a:lstStyle/>
          <a:p>
            <a:pPr algn="just"/>
            <a:r>
              <a:rPr lang="it-IT" dirty="0"/>
              <a:t>Ad esempio: </a:t>
            </a:r>
          </a:p>
          <a:p>
            <a:pPr algn="just"/>
            <a:endParaRPr lang="it-IT" dirty="0"/>
          </a:p>
          <a:p>
            <a:pPr algn="just"/>
            <a:r>
              <a:rPr lang="it-IT" dirty="0"/>
              <a:t>Tizio, dipendente della società Alfa, </a:t>
            </a:r>
            <a:r>
              <a:rPr lang="it-IT" b="1" dirty="0"/>
              <a:t>non può effettuare una segnalazione per lamentare</a:t>
            </a:r>
            <a:r>
              <a:rPr lang="it-IT" dirty="0"/>
              <a:t>:</a:t>
            </a:r>
          </a:p>
          <a:p>
            <a:pPr marL="285750" indent="-285750" algn="just">
              <a:buFont typeface="Courier New" panose="02070309020205020404" pitchFamily="49" charset="0"/>
              <a:buChar char="o"/>
            </a:pPr>
            <a:r>
              <a:rPr lang="it-IT" dirty="0"/>
              <a:t> il diniego delle ferie nella settimana che avrebbe preferito;</a:t>
            </a:r>
          </a:p>
          <a:p>
            <a:pPr marL="285750" indent="-285750" algn="just">
              <a:buFont typeface="Courier New" panose="02070309020205020404" pitchFamily="49" charset="0"/>
              <a:buChar char="o"/>
            </a:pPr>
            <a:r>
              <a:rPr lang="it-IT" dirty="0"/>
              <a:t>Il diniego della richiesta di aumento della retribuzione.</a:t>
            </a:r>
          </a:p>
          <a:p>
            <a:pPr algn="just"/>
            <a:r>
              <a:rPr lang="it-IT" dirty="0"/>
              <a:t>In entrambi l’ufficio a cui rivolgersi è quello delle risorse umane.</a:t>
            </a:r>
          </a:p>
          <a:p>
            <a:pPr algn="just"/>
            <a:r>
              <a:rPr lang="it-IT" dirty="0"/>
              <a:t>Sono entrambe rimostranze che attengono esclusivamente la sfera personale e non rientrano nell’ambito della disciplina del </a:t>
            </a:r>
            <a:r>
              <a:rPr lang="it-IT" i="1" dirty="0"/>
              <a:t>Whistleblowing</a:t>
            </a:r>
            <a:r>
              <a:rPr lang="it-IT" dirty="0"/>
              <a:t>.</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17</a:t>
            </a:fld>
            <a:endParaRPr lang="it-IT" sz="1200" b="1" dirty="0"/>
          </a:p>
        </p:txBody>
      </p:sp>
      <p:pic>
        <p:nvPicPr>
          <p:cNvPr id="6" name="Immagine 5">
            <a:extLst>
              <a:ext uri="{FF2B5EF4-FFF2-40B4-BE49-F238E27FC236}">
                <a16:creationId xmlns:a16="http://schemas.microsoft.com/office/drawing/2014/main" id="{C1A0E789-7467-3947-B76D-D0BB2C028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86" y="2663664"/>
            <a:ext cx="2445979" cy="3682408"/>
          </a:xfrm>
          <a:prstGeom prst="rect">
            <a:avLst/>
          </a:prstGeom>
        </p:spPr>
      </p:pic>
    </p:spTree>
    <p:extLst>
      <p:ext uri="{BB962C8B-B14F-4D97-AF65-F5344CB8AC3E}">
        <p14:creationId xmlns:p14="http://schemas.microsoft.com/office/powerpoint/2010/main" val="304443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421432" y="1977881"/>
            <a:ext cx="7820509" cy="568414"/>
          </a:xfrm>
        </p:spPr>
        <p:txBody>
          <a:bodyPr>
            <a:noAutofit/>
          </a:bodyPr>
          <a:lstStyle/>
          <a:p>
            <a:r>
              <a:rPr lang="it-IT" sz="4800" dirty="0">
                <a:solidFill>
                  <a:schemeClr val="tx2"/>
                </a:solidFill>
              </a:rPr>
              <a:t>L’ambito oggettivo del </a:t>
            </a:r>
            <a:r>
              <a:rPr lang="it-IT" sz="4400" i="1" dirty="0">
                <a:solidFill>
                  <a:schemeClr val="tx2"/>
                </a:solidFill>
              </a:rPr>
              <a:t>Whistleblowing</a:t>
            </a:r>
            <a:r>
              <a:rPr lang="it-IT" sz="4400" dirty="0">
                <a:solidFill>
                  <a:schemeClr val="tx2"/>
                </a:solidFill>
              </a:rPr>
              <a:t>: i contenuti esclusi</a:t>
            </a:r>
            <a:endParaRPr lang="it-IT" sz="4000"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13936" y="2546295"/>
            <a:ext cx="7820509" cy="1488903"/>
          </a:xfrm>
        </p:spPr>
        <p:txBody>
          <a:bodyPr/>
          <a:lstStyle/>
          <a:p>
            <a:pPr algn="just"/>
            <a:r>
              <a:rPr lang="it-IT" dirty="0"/>
              <a:t>Inoltre, tutte le segnalazioni devono risultare precise e ben circostanziate.</a:t>
            </a:r>
          </a:p>
          <a:p>
            <a:pPr algn="just"/>
            <a:r>
              <a:rPr lang="it-IT" dirty="0"/>
              <a:t>Non sono meritevoli di segnalazione e non formeranno, quindi, oggetto del relativo processo:</a:t>
            </a:r>
          </a:p>
          <a:p>
            <a:pPr marL="285750" lvl="0" indent="-285750" algn="just">
              <a:buFont typeface="Courier New" panose="02070309020205020404" pitchFamily="49" charset="0"/>
              <a:buChar char="o"/>
            </a:pPr>
            <a:r>
              <a:rPr lang="it-IT" dirty="0"/>
              <a:t>le mere voci o i “sentito dire”;</a:t>
            </a:r>
          </a:p>
          <a:p>
            <a:pPr marL="285750" lvl="0" indent="-285750" algn="just">
              <a:buFont typeface="Courier New" panose="02070309020205020404" pitchFamily="49" charset="0"/>
              <a:buChar char="o"/>
            </a:pPr>
            <a:r>
              <a:rPr lang="it-IT" dirty="0"/>
              <a:t>le doglianze di carattere personale;</a:t>
            </a:r>
          </a:p>
          <a:p>
            <a:pPr marL="285750" lvl="0" indent="-285750" algn="just">
              <a:buFont typeface="Courier New" panose="02070309020205020404" pitchFamily="49" charset="0"/>
              <a:buChar char="o"/>
            </a:pPr>
            <a:r>
              <a:rPr lang="it-IT" dirty="0"/>
              <a:t>le istante o le rivendicazioni.</a:t>
            </a:r>
          </a:p>
          <a:p>
            <a:pPr algn="just"/>
            <a:r>
              <a:rPr lang="it-IT" dirty="0"/>
              <a:t>Ogni segnalazione deve riguardare le sole situazioni in cui si agisce a tutela di un interesse non personalistico, in quanto il fatto segnalato deve attenere a pericoli o rischi che minacciano la società nel suo complesso (dipendenti, i terzi, i soci o, in via generale, la collettività).</a:t>
            </a:r>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18</a:t>
            </a:fld>
            <a:endParaRPr lang="it-IT" sz="1200" b="1" dirty="0"/>
          </a:p>
        </p:txBody>
      </p:sp>
    </p:spTree>
    <p:extLst>
      <p:ext uri="{BB962C8B-B14F-4D97-AF65-F5344CB8AC3E}">
        <p14:creationId xmlns:p14="http://schemas.microsoft.com/office/powerpoint/2010/main" val="251838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423864" y="2647249"/>
            <a:ext cx="7820509" cy="568414"/>
          </a:xfrm>
        </p:spPr>
        <p:txBody>
          <a:bodyPr>
            <a:noAutofit/>
          </a:bodyPr>
          <a:lstStyle/>
          <a:p>
            <a:r>
              <a:rPr lang="it-IT" sz="4800" dirty="0">
                <a:solidFill>
                  <a:schemeClr val="tx2"/>
                </a:solidFill>
              </a:rPr>
              <a:t>L’ambito oggettivo del </a:t>
            </a:r>
            <a:r>
              <a:rPr lang="it-IT" sz="4400" i="1" dirty="0">
                <a:solidFill>
                  <a:schemeClr val="tx2"/>
                </a:solidFill>
              </a:rPr>
              <a:t>Whistleblowing</a:t>
            </a:r>
            <a:r>
              <a:rPr lang="it-IT" sz="4400" dirty="0">
                <a:solidFill>
                  <a:schemeClr val="tx2"/>
                </a:solidFill>
              </a:rPr>
              <a:t>: le tipologie di segnalazione</a:t>
            </a:r>
            <a:endParaRPr lang="it-IT" sz="4000"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423864" y="3431423"/>
            <a:ext cx="9144000" cy="1488903"/>
          </a:xfrm>
        </p:spPr>
        <p:txBody>
          <a:bodyPr/>
          <a:lstStyle/>
          <a:p>
            <a:r>
              <a:rPr lang="it-IT" dirty="0"/>
              <a:t>Le segnalazioni possono essere di quattro differenti tipologie:</a:t>
            </a:r>
          </a:p>
          <a:p>
            <a:endParaRPr lang="it-IT" dirty="0"/>
          </a:p>
          <a:p>
            <a:pPr marL="342900" indent="-342900">
              <a:buFont typeface="+mj-lt"/>
              <a:buAutoNum type="arabicPeriod"/>
            </a:pPr>
            <a:r>
              <a:rPr lang="it-IT" b="1" dirty="0"/>
              <a:t>Segnalazione interna</a:t>
            </a:r>
          </a:p>
          <a:p>
            <a:pPr marL="342900" indent="-342900">
              <a:buFont typeface="+mj-lt"/>
              <a:buAutoNum type="arabicPeriod"/>
            </a:pPr>
            <a:r>
              <a:rPr lang="it-IT" b="1" dirty="0"/>
              <a:t>Segnalazione esterna</a:t>
            </a:r>
          </a:p>
          <a:p>
            <a:pPr marL="342900" indent="-342900">
              <a:buFont typeface="+mj-lt"/>
              <a:buAutoNum type="arabicPeriod"/>
            </a:pPr>
            <a:r>
              <a:rPr lang="it-IT" b="1" dirty="0"/>
              <a:t>La c.d. divulgazione pubblica</a:t>
            </a:r>
          </a:p>
          <a:p>
            <a:pPr marL="342900" indent="-342900">
              <a:buFont typeface="+mj-lt"/>
              <a:buAutoNum type="arabicPeriod"/>
            </a:pPr>
            <a:r>
              <a:rPr lang="it-IT" b="1" dirty="0"/>
              <a:t>La denuncia </a:t>
            </a:r>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19</a:t>
            </a:fld>
            <a:endParaRPr lang="it-IT" sz="1200" b="1" dirty="0"/>
          </a:p>
        </p:txBody>
      </p:sp>
    </p:spTree>
    <p:extLst>
      <p:ext uri="{BB962C8B-B14F-4D97-AF65-F5344CB8AC3E}">
        <p14:creationId xmlns:p14="http://schemas.microsoft.com/office/powerpoint/2010/main" val="38282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5772" y="1540136"/>
            <a:ext cx="7820509" cy="568414"/>
          </a:xfrm>
        </p:spPr>
        <p:txBody>
          <a:bodyPr>
            <a:noAutofit/>
          </a:bodyPr>
          <a:lstStyle/>
          <a:p>
            <a:r>
              <a:rPr lang="it-IT" sz="3200" dirty="0">
                <a:solidFill>
                  <a:schemeClr val="tx2"/>
                </a:solidFill>
              </a:rPr>
              <a:t>LA NUOVA NORMATIVA ITALIANA SUL </a:t>
            </a:r>
            <a:r>
              <a:rPr lang="it-IT" sz="32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21279" y="2336800"/>
            <a:ext cx="8636747" cy="3514277"/>
          </a:xfrm>
        </p:spPr>
        <p:txBody>
          <a:bodyPr/>
          <a:lstStyle/>
          <a:p>
            <a:r>
              <a:rPr lang="it-IT" dirty="0"/>
              <a:t>L’intervento sarà suddiviso in 5 diversi moduli:</a:t>
            </a:r>
          </a:p>
          <a:p>
            <a:pPr marL="342900" indent="-342900">
              <a:lnSpc>
                <a:spcPct val="150000"/>
              </a:lnSpc>
              <a:buFont typeface="Courier New" panose="02070309020205020404" pitchFamily="49" charset="0"/>
              <a:buChar char="o"/>
            </a:pPr>
            <a:r>
              <a:rPr lang="it-IT" b="1" dirty="0"/>
              <a:t>I MODULO: L’ambito di applicazione del </a:t>
            </a:r>
            <a:r>
              <a:rPr lang="it-IT" b="1" i="1" dirty="0"/>
              <a:t>Whistleblowing</a:t>
            </a:r>
            <a:endParaRPr lang="it-IT" b="1" dirty="0"/>
          </a:p>
          <a:p>
            <a:pPr marL="342900" indent="-342900">
              <a:lnSpc>
                <a:spcPct val="150000"/>
              </a:lnSpc>
              <a:buFont typeface="Courier New" panose="02070309020205020404" pitchFamily="49" charset="0"/>
              <a:buChar char="o"/>
            </a:pPr>
            <a:r>
              <a:rPr lang="it-IT" b="1" dirty="0"/>
              <a:t>II MODULO: i canali e le modalità di presentazione delle segnalazioni;</a:t>
            </a:r>
          </a:p>
          <a:p>
            <a:pPr marL="342900" indent="-342900">
              <a:lnSpc>
                <a:spcPct val="150000"/>
              </a:lnSpc>
              <a:buFont typeface="Courier New" panose="02070309020205020404" pitchFamily="49" charset="0"/>
              <a:buChar char="o"/>
            </a:pPr>
            <a:r>
              <a:rPr lang="it-IT" b="1" dirty="0"/>
              <a:t>III MODULO: le tutele</a:t>
            </a:r>
          </a:p>
          <a:p>
            <a:pPr marL="342900" indent="-342900">
              <a:lnSpc>
                <a:spcPct val="150000"/>
              </a:lnSpc>
              <a:buFont typeface="Courier New" panose="02070309020205020404" pitchFamily="49" charset="0"/>
              <a:buChar char="o"/>
            </a:pPr>
            <a:r>
              <a:rPr lang="it-IT" b="1" dirty="0"/>
              <a:t>IV MODULO: la gestione delle segnalazioni</a:t>
            </a:r>
          </a:p>
          <a:p>
            <a:pPr marL="342900" indent="-342900">
              <a:lnSpc>
                <a:spcPct val="150000"/>
              </a:lnSpc>
              <a:buFont typeface="Courier New" panose="02070309020205020404" pitchFamily="49" charset="0"/>
              <a:buChar char="o"/>
            </a:pPr>
            <a:r>
              <a:rPr lang="it-IT" b="1" dirty="0"/>
              <a:t>V MODULO: la disciplina sanzionatoria</a:t>
            </a:r>
          </a:p>
          <a:p>
            <a:pPr marL="342900" indent="-342900">
              <a:buFont typeface="+mj-lt"/>
              <a:buAutoNum type="arabicPeriod"/>
            </a:pPr>
            <a:endParaRPr lang="it-IT" dirty="0"/>
          </a:p>
          <a:p>
            <a:pPr marL="342900" indent="-342900">
              <a:buFont typeface="+mj-lt"/>
              <a:buAutoNum type="arabicPeriod"/>
            </a:pPr>
            <a:endParaRPr lang="it-IT" dirty="0"/>
          </a:p>
          <a:p>
            <a:pPr marL="342900" indent="-342900">
              <a:buFont typeface="+mj-lt"/>
              <a:buAutoNum type="arabicPeriod"/>
            </a:pPr>
            <a:endParaRPr lang="it-IT" dirty="0"/>
          </a:p>
        </p:txBody>
      </p:sp>
    </p:spTree>
    <p:extLst>
      <p:ext uri="{BB962C8B-B14F-4D97-AF65-F5344CB8AC3E}">
        <p14:creationId xmlns:p14="http://schemas.microsoft.com/office/powerpoint/2010/main" val="258415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13937" y="1977881"/>
            <a:ext cx="7820509" cy="568414"/>
          </a:xfrm>
        </p:spPr>
        <p:txBody>
          <a:bodyPr>
            <a:noAutofit/>
          </a:bodyPr>
          <a:lstStyle/>
          <a:p>
            <a:r>
              <a:rPr lang="it-IT" sz="4800" dirty="0">
                <a:solidFill>
                  <a:schemeClr val="tx2"/>
                </a:solidFill>
              </a:rPr>
              <a:t>L’ambito oggettivo del </a:t>
            </a:r>
            <a:r>
              <a:rPr lang="it-IT" sz="4400" i="1" dirty="0">
                <a:solidFill>
                  <a:schemeClr val="tx2"/>
                </a:solidFill>
              </a:rPr>
              <a:t>Whistleblowing</a:t>
            </a:r>
            <a:r>
              <a:rPr lang="it-IT" sz="4400" dirty="0">
                <a:solidFill>
                  <a:schemeClr val="tx2"/>
                </a:solidFill>
              </a:rPr>
              <a:t>: le tipologie di segnalazione</a:t>
            </a:r>
            <a:endParaRPr lang="it-IT" sz="4000"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13937" y="3429000"/>
            <a:ext cx="7820509" cy="1488903"/>
          </a:xfrm>
        </p:spPr>
        <p:txBody>
          <a:bodyPr/>
          <a:lstStyle/>
          <a:p>
            <a:pPr algn="just"/>
            <a:r>
              <a:rPr lang="it-IT" dirty="0"/>
              <a:t>A seconda del tipo di società variano anche le diverse tipologie di segnalazioni che è possibile effettuare.</a:t>
            </a:r>
          </a:p>
          <a:p>
            <a:pPr algn="just"/>
            <a:endParaRPr lang="it-IT" dirty="0"/>
          </a:p>
          <a:p>
            <a:pPr algn="just"/>
            <a:r>
              <a:rPr lang="it-IT" dirty="0"/>
              <a:t>La ripartizione è recentemente stata rivista anche alla luce delle osservazioni presentate da Confindustria a </a:t>
            </a:r>
            <a:r>
              <a:rPr lang="it-IT" dirty="0" err="1"/>
              <a:t>Anac</a:t>
            </a:r>
            <a:r>
              <a:rPr lang="it-IT" dirty="0"/>
              <a:t>.</a:t>
            </a:r>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20</a:t>
            </a:fld>
            <a:endParaRPr lang="it-IT" sz="1200" b="1" dirty="0"/>
          </a:p>
        </p:txBody>
      </p:sp>
    </p:spTree>
    <p:extLst>
      <p:ext uri="{BB962C8B-B14F-4D97-AF65-F5344CB8AC3E}">
        <p14:creationId xmlns:p14="http://schemas.microsoft.com/office/powerpoint/2010/main" val="380815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421432" y="928613"/>
            <a:ext cx="7820509" cy="568414"/>
          </a:xfrm>
        </p:spPr>
        <p:txBody>
          <a:bodyPr>
            <a:noAutofit/>
          </a:bodyPr>
          <a:lstStyle/>
          <a:p>
            <a:r>
              <a:rPr lang="it-IT" sz="4400" dirty="0">
                <a:solidFill>
                  <a:schemeClr val="tx2"/>
                </a:solidFill>
              </a:rPr>
              <a:t>le tipologie di segnalazione</a:t>
            </a:r>
            <a:endParaRPr lang="it-IT" sz="4000" dirty="0">
              <a:solidFill>
                <a:schemeClr val="tx2"/>
              </a:solidFill>
            </a:endParaRPr>
          </a:p>
        </p:txBody>
      </p:sp>
      <p:pic>
        <p:nvPicPr>
          <p:cNvPr id="5" name="Immagine 4">
            <a:extLst>
              <a:ext uri="{FF2B5EF4-FFF2-40B4-BE49-F238E27FC236}">
                <a16:creationId xmlns:a16="http://schemas.microsoft.com/office/drawing/2014/main" id="{6E5FA866-2BD2-B044-B3AA-FEDACF566A50}"/>
              </a:ext>
            </a:extLst>
          </p:cNvPr>
          <p:cNvPicPr>
            <a:picLocks noChangeAspect="1"/>
          </p:cNvPicPr>
          <p:nvPr/>
        </p:nvPicPr>
        <p:blipFill>
          <a:blip r:embed="rId2"/>
          <a:stretch>
            <a:fillRect/>
          </a:stretch>
        </p:blipFill>
        <p:spPr>
          <a:xfrm>
            <a:off x="1360394" y="1629374"/>
            <a:ext cx="10454616" cy="5173579"/>
          </a:xfrm>
          <a:prstGeom prst="rect">
            <a:avLst/>
          </a:prstGeom>
          <a:solidFill>
            <a:schemeClr val="bg1"/>
          </a:solidFill>
        </p:spPr>
      </p:pic>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21</a:t>
            </a:fld>
            <a:endParaRPr lang="it-IT" sz="1200" b="1" dirty="0"/>
          </a:p>
        </p:txBody>
      </p:sp>
    </p:spTree>
    <p:extLst>
      <p:ext uri="{BB962C8B-B14F-4D97-AF65-F5344CB8AC3E}">
        <p14:creationId xmlns:p14="http://schemas.microsoft.com/office/powerpoint/2010/main" val="391492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421432" y="1785376"/>
            <a:ext cx="7820509" cy="568414"/>
          </a:xfrm>
        </p:spPr>
        <p:txBody>
          <a:bodyPr>
            <a:noAutofit/>
          </a:bodyPr>
          <a:lstStyle/>
          <a:p>
            <a:r>
              <a:rPr lang="it-IT" sz="4800" dirty="0">
                <a:solidFill>
                  <a:schemeClr val="tx2"/>
                </a:solidFill>
              </a:rPr>
              <a:t>L’ambito oggettivo del </a:t>
            </a:r>
            <a:r>
              <a:rPr lang="it-IT" sz="4400" i="1" dirty="0">
                <a:solidFill>
                  <a:schemeClr val="tx2"/>
                </a:solidFill>
              </a:rPr>
              <a:t>Whistleblowing</a:t>
            </a:r>
            <a:r>
              <a:rPr lang="it-IT" sz="4400" dirty="0">
                <a:solidFill>
                  <a:schemeClr val="tx2"/>
                </a:solidFill>
              </a:rPr>
              <a:t>: le figure coinvolte</a:t>
            </a:r>
            <a:endParaRPr lang="it-IT" sz="4000"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13936" y="2546295"/>
            <a:ext cx="7820509" cy="1488903"/>
          </a:xfrm>
        </p:spPr>
        <p:txBody>
          <a:bodyPr/>
          <a:lstStyle/>
          <a:p>
            <a:pPr algn="just"/>
            <a:r>
              <a:rPr lang="it-IT" dirty="0"/>
              <a:t>Sono legittimate a segnalare le persone che operano nel contesto lavorativo di una società – nel settore privato – in qualità di:</a:t>
            </a:r>
          </a:p>
          <a:p>
            <a:pPr marL="285750" indent="-285750" algn="just">
              <a:buFont typeface="Courier New" panose="02070309020205020404" pitchFamily="49" charset="0"/>
              <a:buChar char="o"/>
            </a:pPr>
            <a:r>
              <a:rPr lang="it-IT" dirty="0"/>
              <a:t>Lavoratori subordinati di soggetti del settore privato;</a:t>
            </a:r>
          </a:p>
          <a:p>
            <a:pPr marL="285750" indent="-285750" algn="just">
              <a:buFont typeface="Courier New" panose="02070309020205020404" pitchFamily="49" charset="0"/>
              <a:buChar char="o"/>
            </a:pPr>
            <a:r>
              <a:rPr lang="it-IT" dirty="0"/>
              <a:t>Lavoratori autonomi che svolgono la propria attività lavorativa presso soggetti del settore privato;</a:t>
            </a:r>
          </a:p>
          <a:p>
            <a:pPr marL="285750" indent="-285750" algn="just">
              <a:buFont typeface="Courier New" panose="02070309020205020404" pitchFamily="49" charset="0"/>
              <a:buChar char="o"/>
            </a:pPr>
            <a:r>
              <a:rPr lang="it-IT" dirty="0"/>
              <a:t>I collaboratori, i liberi professionisti e i consulenti che prestano la propria attività lavorativa nel settore privato;</a:t>
            </a:r>
          </a:p>
          <a:p>
            <a:pPr marL="285750" indent="-285750" algn="just">
              <a:buFont typeface="Courier New" panose="02070309020205020404" pitchFamily="49" charset="0"/>
              <a:buChar char="o"/>
            </a:pPr>
            <a:r>
              <a:rPr lang="it-IT" dirty="0"/>
              <a:t>I volontari e i tirocinanti, retribuiti e non retribuiti;</a:t>
            </a:r>
          </a:p>
          <a:p>
            <a:pPr marL="285750" indent="-285750" algn="just">
              <a:buFont typeface="Courier New" panose="02070309020205020404" pitchFamily="49" charset="0"/>
              <a:buChar char="o"/>
            </a:pPr>
            <a:r>
              <a:rPr lang="it-IT" dirty="0"/>
              <a:t>Gli azionisti e le persone con funzioni di amministrazione, direzione, controllo, vigilanza o rappresentanza, anche qualora tali funzioni siano esercitate in via di mero fatto presso società.  </a:t>
            </a:r>
          </a:p>
          <a:p>
            <a:pPr marL="285750" indent="-285750" algn="just">
              <a:buFont typeface="Courier New" panose="02070309020205020404" pitchFamily="49" charset="0"/>
              <a:buChar char="o"/>
            </a:pPr>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22</a:t>
            </a:fld>
            <a:endParaRPr lang="it-IT" sz="1200" b="1" dirty="0"/>
          </a:p>
        </p:txBody>
      </p:sp>
    </p:spTree>
    <p:extLst>
      <p:ext uri="{BB962C8B-B14F-4D97-AF65-F5344CB8AC3E}">
        <p14:creationId xmlns:p14="http://schemas.microsoft.com/office/powerpoint/2010/main" val="816431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42273" y="1170223"/>
            <a:ext cx="7820509" cy="568414"/>
          </a:xfrm>
        </p:spPr>
        <p:txBody>
          <a:bodyPr>
            <a:noAutofit/>
          </a:bodyPr>
          <a:lstStyle/>
          <a:p>
            <a:br>
              <a:rPr lang="it-IT" sz="4400" dirty="0">
                <a:solidFill>
                  <a:schemeClr val="tx2"/>
                </a:solidFill>
              </a:rPr>
            </a:br>
            <a:br>
              <a:rPr lang="it-IT" sz="4400" dirty="0">
                <a:solidFill>
                  <a:schemeClr val="tx2"/>
                </a:solidFill>
              </a:rPr>
            </a:br>
            <a:r>
              <a:rPr lang="it-IT" sz="4400" i="1" dirty="0">
                <a:solidFill>
                  <a:schemeClr val="tx2"/>
                </a:solidFill>
              </a:rPr>
              <a:t>quando si può </a:t>
            </a:r>
            <a:br>
              <a:rPr lang="it-IT" sz="4400" i="1" dirty="0">
                <a:solidFill>
                  <a:schemeClr val="tx2"/>
                </a:solidFill>
              </a:rPr>
            </a:br>
            <a:r>
              <a:rPr lang="it-IT" sz="4400" i="1" dirty="0">
                <a:solidFill>
                  <a:schemeClr val="tx2"/>
                </a:solidFill>
              </a:rPr>
              <a:t>segnalare?</a:t>
            </a:r>
            <a:endParaRPr lang="it-IT" sz="4000" i="1"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4232787" y="2137221"/>
            <a:ext cx="7462684" cy="1488903"/>
          </a:xfrm>
        </p:spPr>
        <p:txBody>
          <a:bodyPr/>
          <a:lstStyle/>
          <a:p>
            <a:pPr algn="just"/>
            <a:r>
              <a:rPr lang="it-IT" dirty="0"/>
              <a:t>I soggetti che rivesto i ruoli appena esaminati possono effettuare una segnalazione:</a:t>
            </a:r>
          </a:p>
          <a:p>
            <a:pPr algn="just"/>
            <a:endParaRPr lang="it-IT" dirty="0"/>
          </a:p>
          <a:p>
            <a:pPr marL="342900" indent="-342900" algn="just">
              <a:buFont typeface="+mj-lt"/>
              <a:buAutoNum type="alphaLcPeriod"/>
            </a:pPr>
            <a:r>
              <a:rPr lang="it-IT" dirty="0"/>
              <a:t>Quando il rapporto giuridico è in corso;</a:t>
            </a:r>
          </a:p>
          <a:p>
            <a:pPr marL="342900" indent="-342900" algn="just">
              <a:buFont typeface="+mj-lt"/>
              <a:buAutoNum type="alphaLcPeriod"/>
            </a:pPr>
            <a:r>
              <a:rPr lang="it-IT" dirty="0"/>
              <a:t>Quando il rapporto giuridico non è ancora iniziato, se le informazioni sulle violazioni sono state acquisite durante il processo di selezione o in altre fasi precontrattuali;</a:t>
            </a:r>
          </a:p>
          <a:p>
            <a:pPr marL="342900" indent="-342900" algn="just">
              <a:buFont typeface="+mj-lt"/>
              <a:buAutoNum type="alphaLcPeriod"/>
            </a:pPr>
            <a:r>
              <a:rPr lang="it-IT" dirty="0"/>
              <a:t>Durante il periodo di prova;</a:t>
            </a:r>
          </a:p>
          <a:p>
            <a:pPr marL="342900" indent="-342900" algn="just">
              <a:buFont typeface="+mj-lt"/>
              <a:buAutoNum type="alphaLcPeriod"/>
            </a:pPr>
            <a:r>
              <a:rPr lang="it-IT" dirty="0"/>
              <a:t>Successivamente allo scioglimento del rapporto giuridico se le informazioni sulle violazioni sono state acquisite prima dello scioglimento del rapporto stesso (ad esempio: i pensionati).</a:t>
            </a:r>
          </a:p>
          <a:p>
            <a:pPr marL="285750" indent="-285750" algn="just">
              <a:buFont typeface="Courier New" panose="02070309020205020404" pitchFamily="49" charset="0"/>
              <a:buChar char="o"/>
            </a:pPr>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23</a:t>
            </a:fld>
            <a:endParaRPr lang="it-IT" sz="1200" b="1" dirty="0"/>
          </a:p>
        </p:txBody>
      </p:sp>
      <p:pic>
        <p:nvPicPr>
          <p:cNvPr id="5" name="Immagine 4">
            <a:extLst>
              <a:ext uri="{FF2B5EF4-FFF2-40B4-BE49-F238E27FC236}">
                <a16:creationId xmlns:a16="http://schemas.microsoft.com/office/drawing/2014/main" id="{7D317D1D-DC14-7D4C-9126-398998B6B7F9}"/>
              </a:ext>
            </a:extLst>
          </p:cNvPr>
          <p:cNvPicPr>
            <a:picLocks noChangeAspect="1"/>
          </p:cNvPicPr>
          <p:nvPr/>
        </p:nvPicPr>
        <p:blipFill>
          <a:blip r:embed="rId2"/>
          <a:stretch>
            <a:fillRect/>
          </a:stretch>
        </p:blipFill>
        <p:spPr>
          <a:xfrm>
            <a:off x="1659193" y="3864762"/>
            <a:ext cx="2573594" cy="2971800"/>
          </a:xfrm>
          <a:prstGeom prst="rect">
            <a:avLst/>
          </a:prstGeom>
        </p:spPr>
      </p:pic>
    </p:spTree>
    <p:extLst>
      <p:ext uri="{BB962C8B-B14F-4D97-AF65-F5344CB8AC3E}">
        <p14:creationId xmlns:p14="http://schemas.microsoft.com/office/powerpoint/2010/main" val="375491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34252" y="1612231"/>
            <a:ext cx="7820509" cy="568414"/>
          </a:xfrm>
        </p:spPr>
        <p:txBody>
          <a:bodyPr>
            <a:noAutofit/>
          </a:bodyPr>
          <a:lstStyle/>
          <a:p>
            <a:br>
              <a:rPr lang="it-IT" sz="4400" dirty="0">
                <a:solidFill>
                  <a:schemeClr val="tx2"/>
                </a:solidFill>
              </a:rPr>
            </a:br>
            <a:br>
              <a:rPr lang="it-IT" sz="4400" dirty="0">
                <a:solidFill>
                  <a:schemeClr val="tx2"/>
                </a:solidFill>
              </a:rPr>
            </a:br>
            <a:r>
              <a:rPr lang="it-IT" sz="4400" dirty="0">
                <a:solidFill>
                  <a:schemeClr val="tx2"/>
                </a:solidFill>
              </a:rPr>
              <a:t>Il sistema di protezione contemplato dal decreto </a:t>
            </a:r>
            <a:br>
              <a:rPr lang="it-IT" sz="4400" dirty="0">
                <a:solidFill>
                  <a:schemeClr val="tx2"/>
                </a:solidFill>
              </a:rPr>
            </a:br>
            <a:endParaRPr lang="it-IT" sz="4000" i="1" dirty="0">
              <a:solidFill>
                <a:schemeClr val="tx2"/>
              </a:solidFill>
            </a:endParaRPr>
          </a:p>
        </p:txBody>
      </p:sp>
      <p:graphicFrame>
        <p:nvGraphicFramePr>
          <p:cNvPr id="5" name="Diagramma 4">
            <a:extLst>
              <a:ext uri="{FF2B5EF4-FFF2-40B4-BE49-F238E27FC236}">
                <a16:creationId xmlns:a16="http://schemas.microsoft.com/office/drawing/2014/main" id="{1A08DDAC-0BD5-9A44-8D11-08D7F1169A8F}"/>
              </a:ext>
            </a:extLst>
          </p:cNvPr>
          <p:cNvGraphicFramePr/>
          <p:nvPr>
            <p:extLst>
              <p:ext uri="{D42A27DB-BD31-4B8C-83A1-F6EECF244321}">
                <p14:modId xmlns:p14="http://schemas.microsoft.com/office/powerpoint/2010/main" val="127836438"/>
              </p:ext>
            </p:extLst>
          </p:nvPr>
        </p:nvGraphicFramePr>
        <p:xfrm>
          <a:off x="276726" y="1612233"/>
          <a:ext cx="11638547" cy="4971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24</a:t>
            </a:fld>
            <a:endParaRPr lang="it-IT" sz="1200" b="1" dirty="0"/>
          </a:p>
        </p:txBody>
      </p:sp>
    </p:spTree>
    <p:extLst>
      <p:ext uri="{BB962C8B-B14F-4D97-AF65-F5344CB8AC3E}">
        <p14:creationId xmlns:p14="http://schemas.microsoft.com/office/powerpoint/2010/main" val="6538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517683" y="514577"/>
            <a:ext cx="7820509" cy="568414"/>
          </a:xfrm>
        </p:spPr>
        <p:txBody>
          <a:bodyPr>
            <a:noAutofit/>
          </a:bodyPr>
          <a:lstStyle/>
          <a:p>
            <a:br>
              <a:rPr lang="it-IT" sz="4400" dirty="0">
                <a:solidFill>
                  <a:schemeClr val="tx2"/>
                </a:solidFill>
              </a:rPr>
            </a:br>
            <a:br>
              <a:rPr lang="it-IT" sz="4400" dirty="0">
                <a:solidFill>
                  <a:schemeClr val="tx2"/>
                </a:solidFill>
              </a:rPr>
            </a:br>
            <a:r>
              <a:rPr lang="it-IT" sz="4400" i="1" dirty="0">
                <a:solidFill>
                  <a:schemeClr val="tx2"/>
                </a:solidFill>
              </a:rPr>
              <a:t>estensione delle tutele</a:t>
            </a:r>
            <a:endParaRPr lang="it-IT" sz="4000" i="1"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517683" y="1297290"/>
            <a:ext cx="7820509" cy="5286764"/>
          </a:xfrm>
        </p:spPr>
        <p:txBody>
          <a:bodyPr/>
          <a:lstStyle/>
          <a:p>
            <a:pPr algn="just"/>
            <a:r>
              <a:rPr lang="it-IT" dirty="0"/>
              <a:t>Le tutele si applicano anche:</a:t>
            </a:r>
          </a:p>
          <a:p>
            <a:pPr marL="285750" indent="-285750" algn="just">
              <a:buFont typeface="Courier New" panose="02070309020205020404" pitchFamily="49" charset="0"/>
              <a:buChar char="o"/>
            </a:pPr>
            <a:r>
              <a:rPr lang="it-IT" dirty="0"/>
              <a:t>Al </a:t>
            </a:r>
            <a:r>
              <a:rPr lang="it-IT" b="1" dirty="0"/>
              <a:t>facilitatore</a:t>
            </a:r>
            <a:r>
              <a:rPr lang="it-IT" dirty="0"/>
              <a:t>: persona fisica che assiste il segnalante nel processo di segnalazione, operante all’interno del medesimo contesto lavorativo e la cui assistenza deve rimanere riservata;</a:t>
            </a:r>
          </a:p>
          <a:p>
            <a:pPr marL="285750" indent="-285750" algn="just">
              <a:buFont typeface="Courier New" panose="02070309020205020404" pitchFamily="49" charset="0"/>
              <a:buChar char="o"/>
            </a:pPr>
            <a:r>
              <a:rPr lang="it-IT" dirty="0"/>
              <a:t>alle </a:t>
            </a:r>
            <a:r>
              <a:rPr lang="it-IT" b="1" dirty="0"/>
              <a:t>persone del medesimo contesto lavorativo della persona segnalante</a:t>
            </a:r>
            <a:r>
              <a:rPr lang="it-IT" dirty="0"/>
              <a:t>, di colui che ha sporto una denuncia o di colui che ha effettuato una divulgazione pubblica e che sono legate ad essi da uno stabile legame affettivo o di parentela entro il quarto grado </a:t>
            </a:r>
          </a:p>
          <a:p>
            <a:pPr marL="285750" indent="-285750" algn="just">
              <a:buFont typeface="Courier New" panose="02070309020205020404" pitchFamily="49" charset="0"/>
              <a:buChar char="o"/>
            </a:pPr>
            <a:r>
              <a:rPr lang="it-IT" b="1" dirty="0"/>
              <a:t>ai colleghi di lavoro della persona segnalante </a:t>
            </a:r>
            <a:r>
              <a:rPr lang="it-IT" dirty="0"/>
              <a:t>o della persona che ha sporto una denuncia o effettuato una divulgazione pubblica, che lavorano nel medesimo contesto lavorativo della stessa e che hanno con detta persona un rapporto abituale e corrente </a:t>
            </a:r>
          </a:p>
          <a:p>
            <a:pPr marL="285750" indent="-285750" algn="just">
              <a:buFont typeface="Courier New" panose="02070309020205020404" pitchFamily="49" charset="0"/>
              <a:buChar char="o"/>
            </a:pPr>
            <a:r>
              <a:rPr lang="it-IT" b="1" dirty="0"/>
              <a:t>agli enti di proprietà della persona segnalante </a:t>
            </a:r>
            <a:r>
              <a:rPr lang="it-IT" dirty="0"/>
              <a:t>o per i quali le stesse persone lavorano nonché agli enti che operano nel medesimo contesto lavorativo delle predette persone </a:t>
            </a:r>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25</a:t>
            </a:fld>
            <a:endParaRPr lang="it-IT" sz="1200" b="1" dirty="0"/>
          </a:p>
        </p:txBody>
      </p:sp>
    </p:spTree>
    <p:extLst>
      <p:ext uri="{BB962C8B-B14F-4D97-AF65-F5344CB8AC3E}">
        <p14:creationId xmlns:p14="http://schemas.microsoft.com/office/powerpoint/2010/main" val="195995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06440" y="1433049"/>
            <a:ext cx="7820509" cy="568414"/>
          </a:xfrm>
        </p:spPr>
        <p:txBody>
          <a:bodyPr>
            <a:noAutofit/>
          </a:bodyPr>
          <a:lstStyle/>
          <a:p>
            <a:br>
              <a:rPr lang="it-IT" sz="4400" dirty="0">
                <a:solidFill>
                  <a:schemeClr val="tx2"/>
                </a:solidFill>
              </a:rPr>
            </a:br>
            <a:br>
              <a:rPr lang="it-IT" sz="4400" dirty="0">
                <a:solidFill>
                  <a:schemeClr val="tx2"/>
                </a:solidFill>
              </a:rPr>
            </a:br>
            <a:r>
              <a:rPr lang="it-IT" sz="4400" i="1" dirty="0">
                <a:solidFill>
                  <a:schemeClr val="tx2"/>
                </a:solidFill>
              </a:rPr>
              <a:t>I rapporti con il d.lgs. 231/2001</a:t>
            </a:r>
            <a:endParaRPr lang="it-IT" sz="4000" i="1"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596399" y="2725958"/>
            <a:ext cx="8240590" cy="3371336"/>
          </a:xfrm>
        </p:spPr>
        <p:txBody>
          <a:bodyPr/>
          <a:lstStyle/>
          <a:p>
            <a:pPr marL="285750" indent="-285750" algn="just">
              <a:buFont typeface="Courier New" panose="02070309020205020404" pitchFamily="49" charset="0"/>
              <a:buChar char="o"/>
            </a:pPr>
            <a:r>
              <a:rPr lang="it-IT" dirty="0"/>
              <a:t>Le violazioni del D.lgs. 231/2001 rientrano nell’ambito delle segnalazioni che possono essere avanzate;</a:t>
            </a:r>
          </a:p>
          <a:p>
            <a:pPr marL="285750" indent="-285750" algn="just">
              <a:buFont typeface="Courier New" panose="02070309020205020404" pitchFamily="49" charset="0"/>
              <a:buChar char="o"/>
            </a:pPr>
            <a:r>
              <a:rPr lang="it-IT" dirty="0"/>
              <a:t>Il fatto di aver adottato un Modello 231 agevola la società nell’implementazione della nuova procedura </a:t>
            </a:r>
            <a:r>
              <a:rPr lang="it-IT" i="1" dirty="0"/>
              <a:t>Whistleblowing</a:t>
            </a:r>
            <a:r>
              <a:rPr lang="it-IT" dirty="0"/>
              <a:t> che quindi dovrà essere solo aggiornata;</a:t>
            </a:r>
          </a:p>
          <a:p>
            <a:pPr marL="285750" indent="-285750" algn="just">
              <a:buFont typeface="Courier New" panose="02070309020205020404" pitchFamily="49" charset="0"/>
              <a:buChar char="o"/>
            </a:pPr>
            <a:r>
              <a:rPr lang="it-IT" dirty="0"/>
              <a:t> l’aver già nominato un Organismo di Vigilanza che opera in continuità agevola la gestione delle segnalazioni essendo uno dei possibili organi – come vedremo – a poter essere nominato come gestore delle segnalazioni</a:t>
            </a:r>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26</a:t>
            </a:fld>
            <a:endParaRPr lang="it-IT" sz="1200" b="1" dirty="0"/>
          </a:p>
        </p:txBody>
      </p:sp>
    </p:spTree>
    <p:extLst>
      <p:ext uri="{BB962C8B-B14F-4D97-AF65-F5344CB8AC3E}">
        <p14:creationId xmlns:p14="http://schemas.microsoft.com/office/powerpoint/2010/main" val="37004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2111" y="4593942"/>
            <a:ext cx="8706332" cy="583911"/>
          </a:xfrm>
        </p:spPr>
        <p:txBody>
          <a:bodyPr>
            <a:noAutofit/>
          </a:bodyPr>
          <a:lstStyle/>
          <a:p>
            <a:r>
              <a:rPr lang="it-IT" sz="4400" dirty="0">
                <a:solidFill>
                  <a:schemeClr val="tx2"/>
                </a:solidFill>
              </a:rPr>
              <a:t>II modulo</a:t>
            </a:r>
            <a:br>
              <a:rPr lang="it-IT" sz="4400" b="1" dirty="0">
                <a:solidFill>
                  <a:schemeClr val="tx2"/>
                </a:solidFill>
              </a:rPr>
            </a:br>
            <a:br>
              <a:rPr lang="it-IT" sz="4400" b="1" dirty="0">
                <a:solidFill>
                  <a:schemeClr val="tx2"/>
                </a:solidFill>
              </a:rPr>
            </a:br>
            <a:r>
              <a:rPr lang="it-IT" sz="5400" b="1" dirty="0">
                <a:solidFill>
                  <a:schemeClr val="tx2"/>
                </a:solidFill>
              </a:rPr>
              <a:t>I canali e le modalità di presentazione delle segnalazioni</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27</a:t>
            </a:fld>
            <a:endParaRPr lang="it-IT" sz="1200" b="1" dirty="0"/>
          </a:p>
        </p:txBody>
      </p:sp>
    </p:spTree>
    <p:extLst>
      <p:ext uri="{BB962C8B-B14F-4D97-AF65-F5344CB8AC3E}">
        <p14:creationId xmlns:p14="http://schemas.microsoft.com/office/powerpoint/2010/main" val="264777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06440" y="1433049"/>
            <a:ext cx="7820509" cy="568414"/>
          </a:xfrm>
        </p:spPr>
        <p:txBody>
          <a:bodyPr>
            <a:noAutofit/>
          </a:bodyPr>
          <a:lstStyle/>
          <a:p>
            <a:br>
              <a:rPr lang="it-IT" sz="4400" dirty="0">
                <a:solidFill>
                  <a:schemeClr val="tx2"/>
                </a:solidFill>
              </a:rPr>
            </a:br>
            <a:br>
              <a:rPr lang="it-IT" sz="4400" dirty="0">
                <a:solidFill>
                  <a:schemeClr val="tx2"/>
                </a:solidFill>
              </a:rPr>
            </a:br>
            <a:r>
              <a:rPr lang="it-IT" sz="4400" i="1" dirty="0">
                <a:solidFill>
                  <a:schemeClr val="tx2"/>
                </a:solidFill>
              </a:rPr>
              <a:t>I canali di presentazione delle segnalazioni</a:t>
            </a:r>
            <a:endParaRPr lang="it-IT" sz="4000" i="1"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596400" y="2283506"/>
            <a:ext cx="8240590" cy="3371336"/>
          </a:xfrm>
        </p:spPr>
        <p:txBody>
          <a:bodyPr/>
          <a:lstStyle/>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28</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3080084" y="2565550"/>
            <a:ext cx="9144000" cy="1488903"/>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t>Come prima anticipato, le segnalazioni possono essere di quattro differenti tipologie:</a:t>
            </a:r>
          </a:p>
          <a:p>
            <a:endParaRPr lang="it-IT" dirty="0"/>
          </a:p>
          <a:p>
            <a:pPr marL="342900" indent="-342900">
              <a:buFont typeface="+mj-lt"/>
              <a:buAutoNum type="arabicPeriod"/>
            </a:pPr>
            <a:r>
              <a:rPr lang="it-IT" b="1" dirty="0"/>
              <a:t>Segnalazione interna</a:t>
            </a:r>
          </a:p>
          <a:p>
            <a:pPr marL="342900" indent="-342900">
              <a:buFont typeface="+mj-lt"/>
              <a:buAutoNum type="arabicPeriod"/>
            </a:pPr>
            <a:r>
              <a:rPr lang="it-IT" b="1" dirty="0"/>
              <a:t>Segnalazione esterna</a:t>
            </a:r>
          </a:p>
          <a:p>
            <a:pPr marL="342900" indent="-342900">
              <a:buFont typeface="+mj-lt"/>
              <a:buAutoNum type="arabicPeriod"/>
            </a:pPr>
            <a:r>
              <a:rPr lang="it-IT" b="1" dirty="0"/>
              <a:t>La c.d. divulgazione pubblica</a:t>
            </a:r>
          </a:p>
          <a:p>
            <a:pPr marL="342900" indent="-342900">
              <a:buFont typeface="+mj-lt"/>
              <a:buAutoNum type="arabicPeriod"/>
            </a:pPr>
            <a:r>
              <a:rPr lang="it-IT" b="1" dirty="0"/>
              <a:t>La denuncia </a:t>
            </a:r>
          </a:p>
          <a:p>
            <a:endParaRPr lang="it-IT" dirty="0"/>
          </a:p>
        </p:txBody>
      </p:sp>
    </p:spTree>
    <p:extLst>
      <p:ext uri="{BB962C8B-B14F-4D97-AF65-F5344CB8AC3E}">
        <p14:creationId xmlns:p14="http://schemas.microsoft.com/office/powerpoint/2010/main" val="1247593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06440" y="1433049"/>
            <a:ext cx="7820509" cy="568414"/>
          </a:xfrm>
        </p:spPr>
        <p:txBody>
          <a:bodyPr>
            <a:noAutofit/>
          </a:bodyPr>
          <a:lstStyle/>
          <a:p>
            <a:br>
              <a:rPr lang="it-IT" sz="4400" dirty="0">
                <a:solidFill>
                  <a:schemeClr val="tx2"/>
                </a:solidFill>
              </a:rPr>
            </a:br>
            <a:br>
              <a:rPr lang="it-IT" sz="4400" dirty="0">
                <a:solidFill>
                  <a:schemeClr val="tx2"/>
                </a:solidFill>
              </a:rPr>
            </a:br>
            <a:r>
              <a:rPr lang="it-IT" sz="4400" i="1" dirty="0">
                <a:solidFill>
                  <a:schemeClr val="tx2"/>
                </a:solidFill>
              </a:rPr>
              <a:t>I canali di presentazione delle segnalazioni</a:t>
            </a:r>
            <a:endParaRPr lang="it-IT" sz="4000" i="1" dirty="0">
              <a:solidFill>
                <a:schemeClr val="tx2"/>
              </a:solidFill>
            </a:endParaRP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596400" y="2283506"/>
            <a:ext cx="8240590" cy="3371336"/>
          </a:xfrm>
        </p:spPr>
        <p:txBody>
          <a:bodyPr/>
          <a:lstStyle/>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29</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3080084" y="2565550"/>
            <a:ext cx="7964905" cy="3089292"/>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t>ATTENZIONE: </a:t>
            </a:r>
          </a:p>
          <a:p>
            <a:endParaRPr lang="it-IT" b="1" dirty="0"/>
          </a:p>
          <a:p>
            <a:pPr algn="just"/>
            <a:r>
              <a:rPr lang="it-IT" dirty="0"/>
              <a:t>La scelta del canale di segnalazione non è più rimessa alla discrezione del </a:t>
            </a:r>
            <a:r>
              <a:rPr lang="it-IT" i="1" dirty="0" err="1"/>
              <a:t>Whistleblower</a:t>
            </a:r>
            <a:r>
              <a:rPr lang="it-IT" dirty="0"/>
              <a:t> in quanto in via prioritaria è favorito l’utilizzo del canale interno e, solo al ricorrere di una delle condizioni, assolutamente residuali, è possibile effettuare una segnalazione esterna. </a:t>
            </a:r>
          </a:p>
          <a:p>
            <a:endParaRPr lang="it-IT" b="1" dirty="0"/>
          </a:p>
          <a:p>
            <a:endParaRPr lang="it-IT" dirty="0"/>
          </a:p>
        </p:txBody>
      </p:sp>
    </p:spTree>
    <p:extLst>
      <p:ext uri="{BB962C8B-B14F-4D97-AF65-F5344CB8AC3E}">
        <p14:creationId xmlns:p14="http://schemas.microsoft.com/office/powerpoint/2010/main" val="290822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1795" y="4117018"/>
            <a:ext cx="8706332" cy="583911"/>
          </a:xfrm>
        </p:spPr>
        <p:txBody>
          <a:bodyPr>
            <a:noAutofit/>
          </a:bodyPr>
          <a:lstStyle/>
          <a:p>
            <a:r>
              <a:rPr lang="it-IT" sz="4400" dirty="0">
                <a:solidFill>
                  <a:schemeClr val="tx2"/>
                </a:solidFill>
              </a:rPr>
              <a:t>I modulo</a:t>
            </a:r>
            <a:br>
              <a:rPr lang="it-IT" sz="4400" b="1" dirty="0">
                <a:solidFill>
                  <a:schemeClr val="tx2"/>
                </a:solidFill>
              </a:rPr>
            </a:br>
            <a:br>
              <a:rPr lang="it-IT" sz="4400" b="1" dirty="0">
                <a:solidFill>
                  <a:schemeClr val="tx2"/>
                </a:solidFill>
              </a:rPr>
            </a:br>
            <a:r>
              <a:rPr lang="it-IT" sz="5400" b="1" dirty="0">
                <a:solidFill>
                  <a:schemeClr val="tx2"/>
                </a:solidFill>
              </a:rPr>
              <a:t>L’ambito di applicazione del </a:t>
            </a:r>
            <a:r>
              <a:rPr lang="it-IT" sz="5400" b="1" i="1" dirty="0">
                <a:solidFill>
                  <a:schemeClr val="tx2"/>
                </a:solidFill>
              </a:rPr>
              <a:t>Whistleblowing</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a:t>
            </a:fld>
            <a:endParaRPr lang="it-IT" sz="1200" b="1" dirty="0"/>
          </a:p>
        </p:txBody>
      </p:sp>
    </p:spTree>
    <p:extLst>
      <p:ext uri="{BB962C8B-B14F-4D97-AF65-F5344CB8AC3E}">
        <p14:creationId xmlns:p14="http://schemas.microsoft.com/office/powerpoint/2010/main" val="3458426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06440" y="1433049"/>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30</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806440" y="2553518"/>
            <a:ext cx="7820509" cy="31133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i="1" dirty="0"/>
              <a:t>«I soggetti del settore pubblico e i soggetti del settore privato, sentite le rappresentanze o le organizzazioni sindacali di cui all’articolo 51 del decreto legislativo n. 81 del 2015, attivano propri canali di segnalazione, che garantiscano, anche tramite il ricorso a strumenti di crittografia, la riservatezza dell’identità della persona segnalante, della persona coinvolta e della persona comunque menzionata nella segnalazione, nonché del contenuto della segnalazione e della relativa documentazione</a:t>
            </a:r>
            <a:r>
              <a:rPr lang="it-IT" dirty="0"/>
              <a:t>»</a:t>
            </a:r>
          </a:p>
          <a:p>
            <a:endParaRPr lang="it-IT" dirty="0"/>
          </a:p>
        </p:txBody>
      </p:sp>
    </p:spTree>
    <p:extLst>
      <p:ext uri="{BB962C8B-B14F-4D97-AF65-F5344CB8AC3E}">
        <p14:creationId xmlns:p14="http://schemas.microsoft.com/office/powerpoint/2010/main" val="3346228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06440" y="1433049"/>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31</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806440" y="2553518"/>
            <a:ext cx="7820509" cy="31133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Ogni società deve garantire che la segnalazione avvenga tramite «un canale interno» che consiste in:</a:t>
            </a:r>
          </a:p>
          <a:p>
            <a:pPr marL="285750" indent="-285750" algn="just">
              <a:buFont typeface="Courier New" panose="02070309020205020404" pitchFamily="49" charset="0"/>
              <a:buChar char="o"/>
            </a:pPr>
            <a:r>
              <a:rPr lang="it-IT" b="1" dirty="0"/>
              <a:t>Canale per le segnalazioni in forma scritta</a:t>
            </a:r>
            <a:r>
              <a:rPr lang="it-IT" dirty="0"/>
              <a:t>: si deve prediligere il canale telematico attivabile per il tramite di una piattaforma e direttamente collegato al sito della società.</a:t>
            </a:r>
          </a:p>
          <a:p>
            <a:pPr marL="285750" indent="-285750" algn="just">
              <a:buFont typeface="Courier New" panose="02070309020205020404" pitchFamily="49" charset="0"/>
              <a:buChar char="o"/>
            </a:pPr>
            <a:r>
              <a:rPr lang="it-IT" b="1" dirty="0"/>
              <a:t>Canale per le segnalazioni in forma orale</a:t>
            </a:r>
            <a:r>
              <a:rPr lang="it-IT" dirty="0"/>
              <a:t>: Le segnalazioni interne in forma orale devono essere effettuate attraverso linee telefoniche o sistemi di messaggistica vocale.</a:t>
            </a:r>
          </a:p>
          <a:p>
            <a:pPr marL="285750" indent="-285750" algn="just">
              <a:buFont typeface="Courier New" panose="02070309020205020404" pitchFamily="49" charset="0"/>
              <a:buChar char="o"/>
            </a:pPr>
            <a:r>
              <a:rPr lang="it-IT" b="1" dirty="0"/>
              <a:t>In presenza</a:t>
            </a:r>
            <a:r>
              <a:rPr lang="it-IT" dirty="0"/>
              <a:t>: su richiesta della persona segnalante, la segnalazione può avvenire anche mediante un incontro diretto fissato entro un termine ragionevole. </a:t>
            </a:r>
          </a:p>
          <a:p>
            <a:pPr marL="285750" indent="-285750">
              <a:buFont typeface="Courier New" panose="02070309020205020404" pitchFamily="49" charset="0"/>
              <a:buChar char="o"/>
            </a:pPr>
            <a:endParaRPr lang="it-IT" dirty="0"/>
          </a:p>
        </p:txBody>
      </p:sp>
    </p:spTree>
    <p:extLst>
      <p:ext uri="{BB962C8B-B14F-4D97-AF65-F5344CB8AC3E}">
        <p14:creationId xmlns:p14="http://schemas.microsoft.com/office/powerpoint/2010/main" val="367890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06440" y="1433049"/>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32</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806440" y="2553518"/>
            <a:ext cx="7820509" cy="31133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b="1" u="sng" dirty="0"/>
              <a:t>I canali per le segnalazioni in forma scritta e in forma orale non sono canali alternativi ma complementari. </a:t>
            </a:r>
          </a:p>
          <a:p>
            <a:pPr algn="just"/>
            <a:endParaRPr lang="it-IT" b="1" u="sng" dirty="0"/>
          </a:p>
          <a:p>
            <a:pPr algn="just"/>
            <a:r>
              <a:rPr lang="it-IT" dirty="0"/>
              <a:t>Tutte le società devono garantire che le segnalazioni interne possano avvenire per il tramite di entrambi i canali senza prediligerne uno.</a:t>
            </a:r>
          </a:p>
          <a:p>
            <a:pPr algn="just"/>
            <a:endParaRPr lang="it-IT" dirty="0"/>
          </a:p>
          <a:p>
            <a:pPr algn="just"/>
            <a:r>
              <a:rPr lang="it-IT" dirty="0"/>
              <a:t>Tale interpretazione è stata fornita da </a:t>
            </a:r>
            <a:r>
              <a:rPr lang="it-IT" dirty="0" err="1"/>
              <a:t>Anac</a:t>
            </a:r>
            <a:r>
              <a:rPr lang="it-IT" dirty="0"/>
              <a:t> su espressa richiesta di Confindustria. </a:t>
            </a:r>
          </a:p>
        </p:txBody>
      </p:sp>
    </p:spTree>
    <p:extLst>
      <p:ext uri="{BB962C8B-B14F-4D97-AF65-F5344CB8AC3E}">
        <p14:creationId xmlns:p14="http://schemas.microsoft.com/office/powerpoint/2010/main" val="292296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03201" y="978926"/>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 le modalità di segnalazione</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33</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138516" y="2118956"/>
            <a:ext cx="9471470" cy="3528357"/>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Un soggetto segnalante ha la possibilità di effettuare una segnalazione nelle seguenti modalità: </a:t>
            </a:r>
          </a:p>
          <a:p>
            <a:pPr marL="285750" lvl="0" indent="-285750" algn="just">
              <a:buFont typeface="Courier New" panose="02070309020205020404" pitchFamily="49" charset="0"/>
              <a:buChar char="o"/>
            </a:pPr>
            <a:r>
              <a:rPr lang="it-IT" b="1" dirty="0"/>
              <a:t>Segnalazione aperta, riservata o anonima</a:t>
            </a:r>
            <a:r>
              <a:rPr lang="it-IT" dirty="0"/>
              <a:t> attraverso la piattaforma informatica dedicata “</a:t>
            </a:r>
            <a:r>
              <a:rPr lang="it-IT" i="1" dirty="0"/>
              <a:t>Whistleblowing</a:t>
            </a:r>
            <a:r>
              <a:rPr lang="it-IT" dirty="0"/>
              <a:t>” accessibile dal sito internet e compilando le informazioni richieste ai fini dell’inoltro della segnalazione;</a:t>
            </a:r>
          </a:p>
          <a:p>
            <a:pPr marL="285750" lvl="0" indent="-285750" algn="just">
              <a:buFont typeface="Courier New" panose="02070309020205020404" pitchFamily="49" charset="0"/>
              <a:buChar char="o"/>
            </a:pPr>
            <a:r>
              <a:rPr lang="it-IT" b="1" dirty="0"/>
              <a:t>Segnalazione aperta o anonima</a:t>
            </a:r>
            <a:r>
              <a:rPr lang="it-IT" dirty="0"/>
              <a:t>, attraverso l’indirizzo di posta elettronica ovvero mediante canale postale tradizionale c/o sede della società;</a:t>
            </a:r>
          </a:p>
          <a:p>
            <a:pPr marL="285750" lvl="0" indent="-285750" algn="just">
              <a:buFont typeface="Courier New" panose="02070309020205020404" pitchFamily="49" charset="0"/>
              <a:buChar char="o"/>
            </a:pPr>
            <a:r>
              <a:rPr lang="it-IT" b="1" dirty="0"/>
              <a:t>Segnalazione aperta o anonima, </a:t>
            </a:r>
            <a:r>
              <a:rPr lang="it-IT" dirty="0"/>
              <a:t>attraverso la linea telefonica dedicata in via esclusiva alla segnalazione </a:t>
            </a:r>
            <a:r>
              <a:rPr lang="it-IT" i="1" dirty="0"/>
              <a:t>Whistleblowing</a:t>
            </a:r>
            <a:r>
              <a:rPr lang="it-IT" dirty="0"/>
              <a:t>, con la descrizione delle informazioni richieste;</a:t>
            </a:r>
          </a:p>
          <a:p>
            <a:pPr marL="285750" lvl="0" indent="-285750" algn="just">
              <a:buFont typeface="Courier New" panose="02070309020205020404" pitchFamily="49" charset="0"/>
              <a:buChar char="o"/>
            </a:pPr>
            <a:r>
              <a:rPr lang="it-IT" b="1" dirty="0"/>
              <a:t>Segnalazione aperta o anonima</a:t>
            </a:r>
            <a:r>
              <a:rPr lang="it-IT" dirty="0"/>
              <a:t>, mediante l’apposita cassetta per le segnalazioni posizionata presso la sede legale della società.</a:t>
            </a:r>
          </a:p>
          <a:p>
            <a:pPr algn="just"/>
            <a:endParaRPr lang="it-IT" dirty="0"/>
          </a:p>
        </p:txBody>
      </p:sp>
    </p:spTree>
    <p:extLst>
      <p:ext uri="{BB962C8B-B14F-4D97-AF65-F5344CB8AC3E}">
        <p14:creationId xmlns:p14="http://schemas.microsoft.com/office/powerpoint/2010/main" val="2060192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03201" y="978926"/>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 le modalità di segnalazione</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34</a:t>
            </a:fld>
            <a:endParaRPr lang="it-IT" sz="1200" b="1" dirty="0"/>
          </a:p>
        </p:txBody>
      </p:sp>
      <p:graphicFrame>
        <p:nvGraphicFramePr>
          <p:cNvPr id="3" name="Diagramma 2">
            <a:extLst>
              <a:ext uri="{FF2B5EF4-FFF2-40B4-BE49-F238E27FC236}">
                <a16:creationId xmlns:a16="http://schemas.microsoft.com/office/drawing/2014/main" id="{97A73C40-E2B5-524F-A338-D9FA112714EB}"/>
              </a:ext>
            </a:extLst>
          </p:cNvPr>
          <p:cNvGraphicFramePr/>
          <p:nvPr>
            <p:extLst>
              <p:ext uri="{D42A27DB-BD31-4B8C-83A1-F6EECF244321}">
                <p14:modId xmlns:p14="http://schemas.microsoft.com/office/powerpoint/2010/main" val="3887243526"/>
              </p:ext>
            </p:extLst>
          </p:nvPr>
        </p:nvGraphicFramePr>
        <p:xfrm>
          <a:off x="2138516" y="2118956"/>
          <a:ext cx="9471470" cy="352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85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03201" y="978926"/>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 le modalità di segnalazione</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35</a:t>
            </a:fld>
            <a:endParaRPr lang="it-IT" sz="1200" b="1" dirty="0"/>
          </a:p>
        </p:txBody>
      </p:sp>
      <p:graphicFrame>
        <p:nvGraphicFramePr>
          <p:cNvPr id="3" name="Diagramma 2">
            <a:extLst>
              <a:ext uri="{FF2B5EF4-FFF2-40B4-BE49-F238E27FC236}">
                <a16:creationId xmlns:a16="http://schemas.microsoft.com/office/drawing/2014/main" id="{97A73C40-E2B5-524F-A338-D9FA112714EB}"/>
              </a:ext>
            </a:extLst>
          </p:cNvPr>
          <p:cNvGraphicFramePr/>
          <p:nvPr>
            <p:extLst>
              <p:ext uri="{D42A27DB-BD31-4B8C-83A1-F6EECF244321}">
                <p14:modId xmlns:p14="http://schemas.microsoft.com/office/powerpoint/2010/main" val="3818677197"/>
              </p:ext>
            </p:extLst>
          </p:nvPr>
        </p:nvGraphicFramePr>
        <p:xfrm>
          <a:off x="2703201" y="3429000"/>
          <a:ext cx="8704554" cy="2638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ottotitolo 2">
            <a:extLst>
              <a:ext uri="{FF2B5EF4-FFF2-40B4-BE49-F238E27FC236}">
                <a16:creationId xmlns:a16="http://schemas.microsoft.com/office/drawing/2014/main" id="{E7214617-5321-9F48-BC60-9515028CB208}"/>
              </a:ext>
            </a:extLst>
          </p:cNvPr>
          <p:cNvSpPr txBox="1">
            <a:spLocks/>
          </p:cNvSpPr>
          <p:nvPr/>
        </p:nvSpPr>
        <p:spPr>
          <a:xfrm>
            <a:off x="2703201" y="1698627"/>
            <a:ext cx="8704553" cy="1848702"/>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ATTENZIONE perché la Direttiva UE ha lasciato liberi gli Stati membri di decidere se inserire o meno anche le segnalazioni anonime. </a:t>
            </a:r>
          </a:p>
          <a:p>
            <a:pPr algn="just"/>
            <a:r>
              <a:rPr lang="it-IT" dirty="0"/>
              <a:t>L’Italia ha scelto di non menzionare le segnalazioni anonime all’interno del </a:t>
            </a:r>
            <a:r>
              <a:rPr lang="it-IT" dirty="0" err="1"/>
              <a:t>D.Lgs.</a:t>
            </a:r>
            <a:r>
              <a:rPr lang="it-IT" dirty="0"/>
              <a:t> disciplinando soltanto quelle riservate.</a:t>
            </a:r>
          </a:p>
          <a:p>
            <a:endParaRPr lang="it-IT" dirty="0"/>
          </a:p>
        </p:txBody>
      </p:sp>
    </p:spTree>
    <p:extLst>
      <p:ext uri="{BB962C8B-B14F-4D97-AF65-F5344CB8AC3E}">
        <p14:creationId xmlns:p14="http://schemas.microsoft.com/office/powerpoint/2010/main" val="362630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03201" y="978926"/>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1. i canali interni: le modalità di segnalazione</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36</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586038" y="2118956"/>
            <a:ext cx="9023948" cy="3528357"/>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b="1" u="sng" dirty="0"/>
              <a:t>Ne deriva che le società sono tenute a garantire canali per effettuare segnalazioni in forma riservata</a:t>
            </a:r>
            <a:r>
              <a:rPr lang="it-IT" dirty="0"/>
              <a:t>. </a:t>
            </a:r>
          </a:p>
          <a:p>
            <a:pPr algn="just"/>
            <a:endParaRPr lang="it-IT" dirty="0"/>
          </a:p>
          <a:p>
            <a:pPr algn="just"/>
            <a:r>
              <a:rPr lang="it-IT" dirty="0"/>
              <a:t>È lasciato alla discrezionalità della singola società decidere di inserire anche quelle anonime, ancorché per queste ultime sarà impossibile in ogni caso risalire all’identità del segnalante. </a:t>
            </a:r>
          </a:p>
        </p:txBody>
      </p:sp>
    </p:spTree>
    <p:extLst>
      <p:ext uri="{BB962C8B-B14F-4D97-AF65-F5344CB8AC3E}">
        <p14:creationId xmlns:p14="http://schemas.microsoft.com/office/powerpoint/2010/main" val="3499957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94144" y="596787"/>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2. i canali esterni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37</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453512" y="1351698"/>
            <a:ext cx="8663667" cy="4915583"/>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L’Autorità competente per le segnalazioni esterne, anche del settore privato, è l’</a:t>
            </a:r>
            <a:r>
              <a:rPr lang="it-IT" b="1" dirty="0"/>
              <a:t>ANAC</a:t>
            </a:r>
            <a:r>
              <a:rPr lang="it-IT" dirty="0"/>
              <a:t>. E’ possibile segnalare all’ANAC solo laddove ricorra una delle seguenti condizioni: </a:t>
            </a:r>
          </a:p>
          <a:p>
            <a:pPr marL="285750" indent="-285750" algn="just">
              <a:buFont typeface="Courier New" panose="02070309020205020404" pitchFamily="49" charset="0"/>
              <a:buChar char="o"/>
            </a:pPr>
            <a:r>
              <a:rPr lang="it-IT" dirty="0"/>
              <a:t>Non è prevista, nell’ambito del contesto lavorativo, l’attivazione obbligatoria del canale di segnalazione interna ovvero questo, anche se obbligatorio, non è attivo o, anche se attivato, non è conforme alle disposizioni del </a:t>
            </a:r>
            <a:r>
              <a:rPr lang="it-IT" dirty="0" err="1"/>
              <a:t>Dlgs</a:t>
            </a:r>
            <a:r>
              <a:rPr lang="it-IT" dirty="0"/>
              <a:t>.</a:t>
            </a:r>
          </a:p>
          <a:p>
            <a:pPr marL="285750" indent="-285750" algn="just">
              <a:buFont typeface="Courier New" panose="02070309020205020404" pitchFamily="49" charset="0"/>
              <a:buChar char="o"/>
            </a:pPr>
            <a:r>
              <a:rPr lang="it-IT" dirty="0"/>
              <a:t>Il segnalante ha già effettuato una segnalazione interna e la stessa non ha avuto seguito;</a:t>
            </a:r>
          </a:p>
          <a:p>
            <a:pPr marL="285750" indent="-285750" algn="just">
              <a:buFont typeface="Courier New" panose="02070309020205020404" pitchFamily="49" charset="0"/>
              <a:buChar char="o"/>
            </a:pPr>
            <a:r>
              <a:rPr lang="it-IT" dirty="0"/>
              <a:t>Il segnalante ha fondati motivi di ritenere che, se effettuasse una segnalazione interna alla stessa non sarebbe dato efficace seguito ovvero che la stessa segnalazione possa determinare il rischio di ritorsione; </a:t>
            </a:r>
          </a:p>
          <a:p>
            <a:pPr marL="285750" indent="-285750" algn="just">
              <a:buFont typeface="Courier New" panose="02070309020205020404" pitchFamily="49" charset="0"/>
              <a:buChar char="o"/>
            </a:pPr>
            <a:r>
              <a:rPr lang="it-IT" dirty="0"/>
              <a:t>La persona segnalante ha fondato motivo di ritenere che la violazione possa costituire un pericolo imminente o palese per il pubblico interesse.</a:t>
            </a:r>
          </a:p>
          <a:p>
            <a:pPr marL="285750" indent="-285750">
              <a:buFont typeface="Courier New" panose="02070309020205020404" pitchFamily="49" charset="0"/>
              <a:buChar char="o"/>
            </a:pPr>
            <a:endParaRPr lang="it-IT" dirty="0"/>
          </a:p>
        </p:txBody>
      </p:sp>
    </p:spTree>
    <p:extLst>
      <p:ext uri="{BB962C8B-B14F-4D97-AF65-F5344CB8AC3E}">
        <p14:creationId xmlns:p14="http://schemas.microsoft.com/office/powerpoint/2010/main" val="807165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86650" y="1393493"/>
            <a:ext cx="782050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3. la divulgazione pubblica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38</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886650" y="2764680"/>
            <a:ext cx="7600868" cy="1848702"/>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Divulgare pubblicamente vuol dire «</a:t>
            </a:r>
            <a:r>
              <a:rPr lang="it-IT" i="1" dirty="0"/>
              <a:t>rendere di pubblico dominio informazioni sulle violazioni tramite la stampa o mezzi elettronici o comunque tramite mezzi di diffusione in grado di raggiungere un numero elevato di persone</a:t>
            </a:r>
            <a:r>
              <a:rPr lang="it-IT" dirty="0"/>
              <a:t>».</a:t>
            </a:r>
          </a:p>
          <a:p>
            <a:endParaRPr lang="it-IT" dirty="0"/>
          </a:p>
        </p:txBody>
      </p:sp>
    </p:spTree>
    <p:extLst>
      <p:ext uri="{BB962C8B-B14F-4D97-AF65-F5344CB8AC3E}">
        <p14:creationId xmlns:p14="http://schemas.microsoft.com/office/powerpoint/2010/main" val="241983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167628" y="97867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3. la divulgazione pubblica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39</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023216" y="1659225"/>
            <a:ext cx="9945296" cy="519877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La persona segnalante che effettua una divulgazione pubblica beneficia di tutte le protezioni previste dalla disciplina </a:t>
            </a:r>
            <a:r>
              <a:rPr lang="it-IT" i="1" dirty="0"/>
              <a:t>Whistleblowing </a:t>
            </a:r>
            <a:r>
              <a:rPr lang="it-IT" dirty="0"/>
              <a:t>se, al momento della divulgazione pubblica, ricorre una delle seguenti condizioni: </a:t>
            </a:r>
          </a:p>
          <a:p>
            <a:pPr marL="342900" indent="-342900" algn="just">
              <a:buFont typeface="+mj-lt"/>
              <a:buAutoNum type="alphaLcPeriod"/>
            </a:pPr>
            <a:r>
              <a:rPr lang="it-IT" dirty="0"/>
              <a:t>La persona segnalante ha previamente effettuato una segnalazione interna ed esterna ovvero ha effettuato direttamente una segnalazione esterna e non è stato dato riscontro entro i termini stabiliti in merito alle misure previste o adottate per dare seguito alle segnalazioni;</a:t>
            </a:r>
          </a:p>
          <a:p>
            <a:pPr marL="342900" indent="-342900" algn="just">
              <a:buFont typeface="+mj-lt"/>
              <a:buAutoNum type="alphaLcPeriod"/>
            </a:pPr>
            <a:r>
              <a:rPr lang="it-IT" dirty="0"/>
              <a:t>La persona segnalante ha fondato motivo di ritenere che la violazione possa costituire un pericolo imminente o palese per il pubblico interesse;</a:t>
            </a:r>
          </a:p>
          <a:p>
            <a:pPr marL="342900" indent="-342900" algn="just">
              <a:buFont typeface="+mj-lt"/>
              <a:buAutoNum type="alphaLcPeriod"/>
            </a:pPr>
            <a:r>
              <a:rPr lang="it-IT" dirty="0"/>
              <a:t>La persona segnalante ha fondato motivo di ritenere che la segnalazione esterna possa comportare il rischio di ritorsioni o possa non avere efficace seguito in ragione delle specifiche circostanze del caso concreto, come quelle in cui possano essere occultate o distrutte prove oppure in cui via sia fondato timore che chi ha ricevuto la segnalazione possa essere colluso con l’autore della violazione o coinvolto nella violazione stessa. </a:t>
            </a:r>
          </a:p>
          <a:p>
            <a:pPr marL="342900" indent="-342900" algn="just">
              <a:buFont typeface="+mj-lt"/>
              <a:buAutoNum type="alphaLcPeriod"/>
            </a:pPr>
            <a:endParaRPr lang="it-IT" dirty="0"/>
          </a:p>
          <a:p>
            <a:endParaRPr lang="it-IT" dirty="0"/>
          </a:p>
        </p:txBody>
      </p:sp>
    </p:spTree>
    <p:extLst>
      <p:ext uri="{BB962C8B-B14F-4D97-AF65-F5344CB8AC3E}">
        <p14:creationId xmlns:p14="http://schemas.microsoft.com/office/powerpoint/2010/main" val="382681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75541" y="1363034"/>
            <a:ext cx="7820509" cy="568414"/>
          </a:xfrm>
        </p:spPr>
        <p:txBody>
          <a:bodyPr>
            <a:noAutofit/>
          </a:bodyPr>
          <a:lstStyle/>
          <a:p>
            <a:r>
              <a:rPr lang="it-IT" sz="4400" dirty="0">
                <a:solidFill>
                  <a:schemeClr val="tx2"/>
                </a:solidFill>
              </a:rPr>
              <a:t>L’ambito di applicazione del </a:t>
            </a:r>
            <a:r>
              <a:rPr lang="it-IT" sz="40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423864" y="2383044"/>
            <a:ext cx="9144000" cy="1488903"/>
          </a:xfrm>
        </p:spPr>
        <p:txBody>
          <a:bodyPr/>
          <a:lstStyle/>
          <a:p>
            <a:pPr algn="just"/>
            <a:r>
              <a:rPr lang="it-IT" dirty="0"/>
              <a:t>In questo modulo analizzeremo;</a:t>
            </a:r>
          </a:p>
          <a:p>
            <a:pPr marL="285750" indent="-285750" algn="just">
              <a:buFont typeface="Courier New" panose="02070309020205020404" pitchFamily="49" charset="0"/>
              <a:buChar char="o"/>
            </a:pPr>
            <a:r>
              <a:rPr lang="it-IT" b="1" dirty="0"/>
              <a:t>L’ambito soggettivo</a:t>
            </a:r>
            <a:r>
              <a:rPr lang="it-IT" dirty="0"/>
              <a:t>: gli enti del settore privato tenuti a rispettare la disciplina</a:t>
            </a:r>
          </a:p>
          <a:p>
            <a:pPr marL="285750" indent="-285750" algn="just">
              <a:buFont typeface="Courier New" panose="02070309020205020404" pitchFamily="49" charset="0"/>
              <a:buChar char="o"/>
            </a:pPr>
            <a:r>
              <a:rPr lang="it-IT" b="1" dirty="0"/>
              <a:t>L’ambito oggettivo</a:t>
            </a:r>
            <a:r>
              <a:rPr lang="it-IT" dirty="0"/>
              <a:t>: l'oggetto della segnalazione; la differenza tra segnalazione interna ed esterna, divulgazione pubblica e denuncia;  contenuti esclusi dal whistleblowing; gli elementi e le caratteristiche delle segnalazioni; l'attinenza con il contesto lavorativo;</a:t>
            </a:r>
          </a:p>
          <a:p>
            <a:pPr marL="285750" indent="-285750" algn="just">
              <a:buFont typeface="Courier New" panose="02070309020205020404" pitchFamily="49" charset="0"/>
              <a:buChar char="o"/>
            </a:pPr>
            <a:r>
              <a:rPr lang="it-IT" b="1" dirty="0"/>
              <a:t>le figure coinvolte</a:t>
            </a:r>
            <a:r>
              <a:rPr lang="it-IT" dirty="0"/>
              <a:t>: i soggetti che godono della protezione in caso si segnalazione; i soggetti diversi da chi segnala nei cui confronti valgono il divieto di ritorsione e le misure di protezione;</a:t>
            </a:r>
          </a:p>
          <a:p>
            <a:pPr marL="285750" indent="-285750" algn="just">
              <a:buFont typeface="Courier New" panose="02070309020205020404" pitchFamily="49" charset="0"/>
              <a:buChar char="o"/>
            </a:pPr>
            <a:r>
              <a:rPr lang="it-IT" b="1" dirty="0"/>
              <a:t>i rapporti con il d.lgs. n. 231/2001</a:t>
            </a:r>
            <a:r>
              <a:rPr lang="it-IT" dirty="0"/>
              <a:t>;</a:t>
            </a:r>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a:t>
            </a:fld>
            <a:endParaRPr lang="it-IT" sz="1200" b="1" dirty="0"/>
          </a:p>
        </p:txBody>
      </p:sp>
    </p:spTree>
    <p:extLst>
      <p:ext uri="{BB962C8B-B14F-4D97-AF65-F5344CB8AC3E}">
        <p14:creationId xmlns:p14="http://schemas.microsoft.com/office/powerpoint/2010/main" val="71258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3. la divulgazione pubblica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40</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Attenzione perché viene valorizzata la buona fede del segnalante nel senso che le tutele operano solo ed esclusivamente qualora il segnalante al momento della segnalazione aveva fondato motivo di ritenere che le informazioni sulle violazioni segnalata e divulgate pubblicamente o denunciate fossero vere.  </a:t>
            </a:r>
          </a:p>
          <a:p>
            <a:pPr marL="342900" indent="-342900" algn="just">
              <a:buFont typeface="+mj-lt"/>
              <a:buAutoNum type="alphaLcPeriod"/>
            </a:pPr>
            <a:endParaRPr lang="it-IT" dirty="0"/>
          </a:p>
          <a:p>
            <a:endParaRPr lang="it-IT" dirty="0"/>
          </a:p>
        </p:txBody>
      </p:sp>
    </p:spTree>
    <p:extLst>
      <p:ext uri="{BB962C8B-B14F-4D97-AF65-F5344CB8AC3E}">
        <p14:creationId xmlns:p14="http://schemas.microsoft.com/office/powerpoint/2010/main" val="1231198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4. la denuncia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41</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Ulteriore canale è la denuncia effettuata all’autorità giudiziaria o contabile. </a:t>
            </a:r>
          </a:p>
          <a:p>
            <a:pPr algn="just"/>
            <a:endParaRPr lang="it-IT" dirty="0"/>
          </a:p>
          <a:p>
            <a:pPr algn="just"/>
            <a:r>
              <a:rPr lang="it-IT" dirty="0"/>
              <a:t>Si tratta di un canale assolutamente residuale attivabile soltanto qualora gli altri canali non abbiano dato alcun esito. </a:t>
            </a:r>
          </a:p>
          <a:p>
            <a:pPr marL="342900" indent="-342900" algn="just">
              <a:buFont typeface="+mj-lt"/>
              <a:buAutoNum type="alphaLcPeriod"/>
            </a:pPr>
            <a:endParaRPr lang="it-IT" dirty="0"/>
          </a:p>
          <a:p>
            <a:endParaRPr lang="it-IT" dirty="0"/>
          </a:p>
        </p:txBody>
      </p:sp>
    </p:spTree>
    <p:extLst>
      <p:ext uri="{BB962C8B-B14F-4D97-AF65-F5344CB8AC3E}">
        <p14:creationId xmlns:p14="http://schemas.microsoft.com/office/powerpoint/2010/main" val="83414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3318831" y="4132724"/>
            <a:ext cx="8706332" cy="583911"/>
          </a:xfrm>
        </p:spPr>
        <p:txBody>
          <a:bodyPr>
            <a:noAutofit/>
          </a:bodyPr>
          <a:lstStyle/>
          <a:p>
            <a:r>
              <a:rPr lang="it-IT" sz="4400" dirty="0">
                <a:solidFill>
                  <a:schemeClr val="tx2"/>
                </a:solidFill>
              </a:rPr>
              <a:t>III modulo</a:t>
            </a:r>
            <a:br>
              <a:rPr lang="it-IT" sz="4400" dirty="0">
                <a:solidFill>
                  <a:schemeClr val="tx2"/>
                </a:solidFill>
              </a:rPr>
            </a:br>
            <a:br>
              <a:rPr lang="it-IT" sz="4400" b="1" dirty="0">
                <a:solidFill>
                  <a:schemeClr val="tx2"/>
                </a:solidFill>
              </a:rPr>
            </a:br>
            <a:br>
              <a:rPr lang="it-IT" sz="4400" b="1" dirty="0">
                <a:solidFill>
                  <a:schemeClr val="tx2"/>
                </a:solidFill>
              </a:rPr>
            </a:br>
            <a:r>
              <a:rPr lang="it-IT" sz="5400" b="1" dirty="0">
                <a:solidFill>
                  <a:schemeClr val="tx2"/>
                </a:solidFill>
              </a:rPr>
              <a:t>Le tutele</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42</a:t>
            </a:fld>
            <a:endParaRPr lang="it-IT" sz="1200" b="1" dirty="0"/>
          </a:p>
        </p:txBody>
      </p:sp>
    </p:spTree>
    <p:extLst>
      <p:ext uri="{BB962C8B-B14F-4D97-AF65-F5344CB8AC3E}">
        <p14:creationId xmlns:p14="http://schemas.microsoft.com/office/powerpoint/2010/main" val="1736916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della riservatezza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43</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418902" y="2084372"/>
            <a:ext cx="8249098"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285750" indent="-285750" algn="just">
              <a:buFont typeface="Courier New" panose="02070309020205020404" pitchFamily="49" charset="0"/>
              <a:buChar char="o"/>
            </a:pPr>
            <a:r>
              <a:rPr lang="it-IT" dirty="0"/>
              <a:t>L’identità del segnalante non può essere rivelata a persone diverse da quelle competenti a ricevere o a dare seguito alle segnalazioni.</a:t>
            </a:r>
          </a:p>
          <a:p>
            <a:pPr marL="285750" indent="-285750" algn="just">
              <a:buFont typeface="Courier New" panose="02070309020205020404" pitchFamily="49" charset="0"/>
              <a:buChar char="o"/>
            </a:pPr>
            <a:r>
              <a:rPr lang="it-IT" dirty="0"/>
              <a:t>Il divieto di rivelare l’identità del </a:t>
            </a:r>
            <a:r>
              <a:rPr lang="it-IT" i="1" dirty="0" err="1"/>
              <a:t>Whisleblower</a:t>
            </a:r>
            <a:r>
              <a:rPr lang="it-IT" dirty="0"/>
              <a:t> è da riferirsi non solo al nominativo del segnalante ma anche a tutti gli elementi della segnalazione, dai quali si possa ricavare, anche indirettamente, l’identificazione del segnalante. </a:t>
            </a:r>
          </a:p>
          <a:p>
            <a:pPr marL="285750" indent="-285750" algn="just">
              <a:buFont typeface="Courier New" panose="02070309020205020404" pitchFamily="49" charset="0"/>
              <a:buChar char="o"/>
            </a:pPr>
            <a:r>
              <a:rPr lang="it-IT" dirty="0"/>
              <a:t>La tutela dell’identità del segnalante opera anche nel procedimento penale, contabile e disciplinare.</a:t>
            </a:r>
          </a:p>
          <a:p>
            <a:pPr marL="285750" indent="-285750" algn="just">
              <a:buFont typeface="Courier New" panose="02070309020205020404" pitchFamily="49" charset="0"/>
              <a:buChar char="o"/>
            </a:pPr>
            <a:r>
              <a:rPr lang="it-IT" dirty="0"/>
              <a:t>È tutelata anche l’identità delle persone coinvolte e delle persone menzionate nella segnalazione fino alla conclusione dei procedimenti avviati in ragione della segnalazione nel rispetto delle medesime garanzie previste in favore del segnalante.</a:t>
            </a:r>
          </a:p>
          <a:p>
            <a:pPr marL="285750" indent="-285750" algn="just">
              <a:buFont typeface="Courier New" panose="02070309020205020404" pitchFamily="49" charset="0"/>
              <a:buChar char="o"/>
            </a:pPr>
            <a:endParaRPr lang="it-IT" dirty="0"/>
          </a:p>
          <a:p>
            <a:endParaRPr lang="it-IT" dirty="0"/>
          </a:p>
        </p:txBody>
      </p:sp>
    </p:spTree>
    <p:extLst>
      <p:ext uri="{BB962C8B-B14F-4D97-AF65-F5344CB8AC3E}">
        <p14:creationId xmlns:p14="http://schemas.microsoft.com/office/powerpoint/2010/main" val="2579386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dalle ritorsioni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44</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454961" y="2429812"/>
            <a:ext cx="8104193"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285750" indent="-285750" algn="just">
              <a:buFont typeface="Courier New" panose="02070309020205020404" pitchFamily="49" charset="0"/>
              <a:buChar char="o"/>
            </a:pPr>
            <a:r>
              <a:rPr lang="it-IT" dirty="0"/>
              <a:t>È vietata ogni forma di ritorsione anche solo tentata o minacciata. </a:t>
            </a:r>
          </a:p>
          <a:p>
            <a:pPr marL="285750" indent="-285750" algn="just">
              <a:buFont typeface="Courier New" panose="02070309020205020404" pitchFamily="49" charset="0"/>
              <a:buChar char="o"/>
            </a:pPr>
            <a:r>
              <a:rPr lang="it-IT" dirty="0"/>
              <a:t>Il Legislatore ha infatti accolto una nozione ampia di ritorsione, in quanto per essa deve intendersi: «qualsiasi comportamento, atto od omissione, anche solo tentato o minacciato, posto in essere in ragione della segnalazione, della denuncia all’autorità giudiziaria o contabile o della divulgazione pubblica e che provoca o può provocare alla persona segnalante o alla persona che ha sporto la denuncia, in via diretta o indiretta, un danno ingiusto». </a:t>
            </a:r>
          </a:p>
          <a:p>
            <a:endParaRPr lang="it-IT" dirty="0"/>
          </a:p>
        </p:txBody>
      </p:sp>
    </p:spTree>
    <p:extLst>
      <p:ext uri="{BB962C8B-B14F-4D97-AF65-F5344CB8AC3E}">
        <p14:creationId xmlns:p14="http://schemas.microsoft.com/office/powerpoint/2010/main" val="1427792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dalle ritorsioni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45</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454961" y="2429812"/>
            <a:ext cx="8104193"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È inserito un elenco esemplificativo e non esaustivo di tutto ciò che può rappresentare una ritorsione. </a:t>
            </a:r>
          </a:p>
          <a:p>
            <a:pPr algn="just"/>
            <a:r>
              <a:rPr lang="it-IT" dirty="0"/>
              <a:t>Per il D.lgs. 24/2023 costituiscono una ritorsione:</a:t>
            </a:r>
          </a:p>
          <a:p>
            <a:pPr marL="342900" indent="-342900" algn="just">
              <a:buFont typeface="+mj-lt"/>
              <a:buAutoNum type="arabicPeriod"/>
            </a:pPr>
            <a:r>
              <a:rPr lang="it-IT" dirty="0"/>
              <a:t>il licenziamento, la sospensione o misure equivalenti; </a:t>
            </a:r>
          </a:p>
          <a:p>
            <a:pPr marL="342900" indent="-342900" algn="just">
              <a:buFont typeface="+mj-lt"/>
              <a:buAutoNum type="arabicPeriod"/>
            </a:pPr>
            <a:r>
              <a:rPr lang="it-IT" dirty="0"/>
              <a:t>la retrocessione di grado o la mancata promozione;</a:t>
            </a:r>
          </a:p>
          <a:p>
            <a:pPr marL="342900" indent="-342900" algn="just">
              <a:buFont typeface="+mj-lt"/>
              <a:buAutoNum type="arabicPeriod"/>
            </a:pPr>
            <a:r>
              <a:rPr lang="it-IT" dirty="0"/>
              <a:t>il mutamento di funzioni, il cambiamento del luogo di lavoro, la riduzione dello stipendio, la modifica dell’orario di lavoro;</a:t>
            </a:r>
          </a:p>
          <a:p>
            <a:pPr marL="342900" indent="-342900" algn="just">
              <a:buFont typeface="+mj-lt"/>
              <a:buAutoNum type="arabicPeriod"/>
            </a:pPr>
            <a:r>
              <a:rPr lang="it-IT" dirty="0"/>
              <a:t>la sospensione della formazione o qualsiasi restrizione dell’accesso alla stessa;</a:t>
            </a:r>
          </a:p>
          <a:p>
            <a:br>
              <a:rPr lang="it-IT" dirty="0"/>
            </a:br>
            <a:endParaRPr lang="it-IT" dirty="0"/>
          </a:p>
          <a:p>
            <a:pPr marL="342900" indent="-342900">
              <a:buFont typeface="+mj-lt"/>
              <a:buAutoNum type="arabicPeriod"/>
            </a:pPr>
            <a:endParaRPr lang="it-IT" dirty="0"/>
          </a:p>
        </p:txBody>
      </p:sp>
    </p:spTree>
    <p:extLst>
      <p:ext uri="{BB962C8B-B14F-4D97-AF65-F5344CB8AC3E}">
        <p14:creationId xmlns:p14="http://schemas.microsoft.com/office/powerpoint/2010/main" val="2137484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dalle ritorsioni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46</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219487"/>
            <a:ext cx="8104193"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buFont typeface="+mj-lt"/>
              <a:buAutoNum type="arabicPeriod" startAt="5"/>
            </a:pPr>
            <a:r>
              <a:rPr lang="it-IT" dirty="0"/>
              <a:t>le note di merito negative o le referenze negative;</a:t>
            </a:r>
          </a:p>
          <a:p>
            <a:pPr marL="342900" indent="-342900">
              <a:buFont typeface="+mj-lt"/>
              <a:buAutoNum type="arabicPeriod" startAt="5"/>
            </a:pPr>
            <a:r>
              <a:rPr lang="it-IT" dirty="0"/>
              <a:t>l’adozione di misure disciplinari o di altra sanzione, anche pecuniaria;</a:t>
            </a:r>
          </a:p>
          <a:p>
            <a:pPr marL="342900" indent="-342900">
              <a:buFont typeface="+mj-lt"/>
              <a:buAutoNum type="arabicPeriod" startAt="5"/>
            </a:pPr>
            <a:r>
              <a:rPr lang="it-IT" dirty="0"/>
              <a:t>la coercizione, l’intimidazione, le molestie o l’ostracismo;</a:t>
            </a:r>
          </a:p>
          <a:p>
            <a:pPr marL="342900" indent="-342900">
              <a:buFont typeface="+mj-lt"/>
              <a:buAutoNum type="arabicPeriod" startAt="5"/>
            </a:pPr>
            <a:r>
              <a:rPr lang="it-IT" dirty="0"/>
              <a:t>la discriminazione o comunque il trattamento sfavorevole;</a:t>
            </a:r>
          </a:p>
          <a:p>
            <a:pPr marL="342900" indent="-342900">
              <a:buFont typeface="+mj-lt"/>
              <a:buAutoNum type="arabicPeriod" startAt="5"/>
            </a:pPr>
            <a:r>
              <a:rPr lang="it-IT" dirty="0"/>
              <a:t>la mancata conversione di un contratto di lavoro a termine in un contratto di lavoro a tempo indeterminato, laddove il lavoratore avesse una legittima aspettativa a detta conversione;</a:t>
            </a:r>
          </a:p>
          <a:p>
            <a:pPr marL="342900" indent="-342900">
              <a:buFont typeface="+mj-lt"/>
              <a:buAutoNum type="arabicPeriod" startAt="5"/>
            </a:pPr>
            <a:r>
              <a:rPr lang="it-IT" dirty="0"/>
              <a:t> il mancato rinnovo o la risoluzione anticipata di un contratto di lavoro a termine;</a:t>
            </a:r>
            <a:br>
              <a:rPr lang="it-IT" dirty="0"/>
            </a:br>
            <a:endParaRPr lang="it-IT" dirty="0"/>
          </a:p>
          <a:p>
            <a:pPr marL="342900" indent="-342900">
              <a:buFont typeface="+mj-lt"/>
              <a:buAutoNum type="arabicPeriod" startAt="5"/>
            </a:pPr>
            <a:endParaRPr lang="it-IT" dirty="0"/>
          </a:p>
        </p:txBody>
      </p:sp>
    </p:spTree>
    <p:extLst>
      <p:ext uri="{BB962C8B-B14F-4D97-AF65-F5344CB8AC3E}">
        <p14:creationId xmlns:p14="http://schemas.microsoft.com/office/powerpoint/2010/main" val="891502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dalle ritorsioni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47</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219487"/>
            <a:ext cx="8104193"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rabicPeriod" startAt="11"/>
            </a:pPr>
            <a:r>
              <a:rPr lang="it-IT" dirty="0"/>
              <a:t> i danni, anche alla reputazione della persona, in particolare sui </a:t>
            </a:r>
            <a:r>
              <a:rPr lang="it-IT" i="1" dirty="0"/>
              <a:t>social media</a:t>
            </a:r>
            <a:r>
              <a:rPr lang="it-IT" dirty="0"/>
              <a:t>, o i pregiudizi economici o finanziari, comprese la perdita di opportunità economiche e la perdita di redditi; </a:t>
            </a:r>
          </a:p>
          <a:p>
            <a:pPr marL="342900" indent="-342900" algn="just">
              <a:buFont typeface="+mj-lt"/>
              <a:buAutoNum type="arabicPeriod" startAt="11"/>
            </a:pPr>
            <a:r>
              <a:rPr lang="it-IT" dirty="0"/>
              <a:t> l’inserimento in elenchi impropri sulla base di un accordo settoriale o industriale formale o informale, che può comportare l’impossibilità per la persona di trovare un’occupazione nel settore o nell’industria in futuro;</a:t>
            </a:r>
          </a:p>
          <a:p>
            <a:pPr marL="342900" indent="-342900" algn="just">
              <a:buFont typeface="+mj-lt"/>
              <a:buAutoNum type="arabicPeriod" startAt="11"/>
            </a:pPr>
            <a:r>
              <a:rPr lang="it-IT" dirty="0"/>
              <a:t> la conclusione anticipata o l’annullamento del contratto di fornitura di beni o servizi;</a:t>
            </a:r>
          </a:p>
          <a:p>
            <a:pPr marL="342900" indent="-342900" algn="just">
              <a:buFont typeface="+mj-lt"/>
              <a:buAutoNum type="arabicPeriod" startAt="11"/>
            </a:pPr>
            <a:r>
              <a:rPr lang="it-IT" dirty="0"/>
              <a:t> l’annullamento di una licenza o di un permesso;</a:t>
            </a:r>
          </a:p>
          <a:p>
            <a:pPr marL="342900" indent="-342900" algn="just">
              <a:buFont typeface="+mj-lt"/>
              <a:buAutoNum type="arabicPeriod" startAt="11"/>
            </a:pPr>
            <a:r>
              <a:rPr lang="it-IT" dirty="0"/>
              <a:t>la richiesta di sottoposizione ad accertamenti psichiatrici o medici. </a:t>
            </a:r>
            <a:br>
              <a:rPr lang="it-IT" dirty="0"/>
            </a:br>
            <a:endParaRPr lang="it-IT" dirty="0"/>
          </a:p>
          <a:p>
            <a:pPr marL="342900" indent="-342900">
              <a:buFont typeface="+mj-lt"/>
              <a:buAutoNum type="arabicPeriod" startAt="11"/>
            </a:pPr>
            <a:endParaRPr lang="it-IT" dirty="0"/>
          </a:p>
        </p:txBody>
      </p:sp>
    </p:spTree>
    <p:extLst>
      <p:ext uri="{BB962C8B-B14F-4D97-AF65-F5344CB8AC3E}">
        <p14:creationId xmlns:p14="http://schemas.microsoft.com/office/powerpoint/2010/main" val="435381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dalle ritorsioni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48</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219487"/>
            <a:ext cx="8104193"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Al fine di acquisire elementi istruttori indispensabili all’accertamento delle ritorsioni, l'ANAC può avvalersi, per quanto di rispettiva competenza, della collaborazione dell'Ispettorato della funzione pubblica e dell'Ispettorato nazionale del lavoro, ferma restando l'esclusiva competenza dell'ANAC in ordine alla valutazione degli elementi acquisiti e all'eventuale applicazione delle sanzioni amministrative di cui all'articolo 21. </a:t>
            </a:r>
          </a:p>
          <a:p>
            <a:pPr algn="just"/>
            <a:r>
              <a:rPr lang="it-IT" dirty="0"/>
              <a:t>Al fine di regolare tale collaborazione, l'ANAC conclude specifici accordi, ai sensi dell'articolo 15 della legge 7 agosto 1990, n. 241, con l'Ispettorato della funzione pubblica e con l'Ispettorato nazionale del lavoro. </a:t>
            </a:r>
          </a:p>
          <a:p>
            <a:pPr algn="just"/>
            <a:r>
              <a:rPr lang="it-IT" dirty="0"/>
              <a:t>La dichiarazione di nullità degli atti ritorsivi spetta all’Autorità giudiziaria. </a:t>
            </a:r>
          </a:p>
          <a:p>
            <a:endParaRPr lang="it-IT" dirty="0"/>
          </a:p>
        </p:txBody>
      </p:sp>
    </p:spTree>
    <p:extLst>
      <p:ext uri="{BB962C8B-B14F-4D97-AF65-F5344CB8AC3E}">
        <p14:creationId xmlns:p14="http://schemas.microsoft.com/office/powerpoint/2010/main" val="1336421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324117"/>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tutela dalle ritorsioni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49</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219487"/>
            <a:ext cx="8104193"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È stata altresì introdotta un’inversione dell’onere della prova a favore del segnalante. </a:t>
            </a:r>
          </a:p>
          <a:p>
            <a:pPr algn="just"/>
            <a:r>
              <a:rPr lang="it-IT" dirty="0"/>
              <a:t>Si prevede infatti che nell’ambito di procedimenti stragiudiziali aventi ad oggetto l’accertamento dei comportamenti, atti o omissioni vietati nei confronti dei segnalanti, si presume che gli stessi siano stati posti in essere a causa della segnalazione, della divulgazione pubblica o della denuncia all’autorità giudiziaria o contabile. </a:t>
            </a:r>
          </a:p>
          <a:p>
            <a:pPr algn="just"/>
            <a:r>
              <a:rPr lang="it-IT" dirty="0"/>
              <a:t>L’onere di provare che tali condotte o atti sono motivati da ragioni estranee alla segnalazione, alla divulgazione pubblica o alla denuncia è a carico di colui che li ha posti in essere. </a:t>
            </a:r>
          </a:p>
          <a:p>
            <a:pPr algn="just"/>
            <a:r>
              <a:rPr lang="it-IT" dirty="0"/>
              <a:t>L’inversione dell’onere della prova non opera a favore delle persone e degli enti diversi dal segnalante.</a:t>
            </a:r>
          </a:p>
          <a:p>
            <a:endParaRPr lang="it-IT" dirty="0"/>
          </a:p>
        </p:txBody>
      </p:sp>
    </p:spTree>
    <p:extLst>
      <p:ext uri="{BB962C8B-B14F-4D97-AF65-F5344CB8AC3E}">
        <p14:creationId xmlns:p14="http://schemas.microsoft.com/office/powerpoint/2010/main" val="146002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922026" y="1241408"/>
            <a:ext cx="7820509" cy="568414"/>
          </a:xfrm>
        </p:spPr>
        <p:txBody>
          <a:bodyPr>
            <a:noAutofit/>
          </a:bodyPr>
          <a:lstStyle/>
          <a:p>
            <a:r>
              <a:rPr lang="it-IT" sz="4400" dirty="0">
                <a:solidFill>
                  <a:schemeClr val="tx2"/>
                </a:solidFill>
              </a:rPr>
              <a:t>L’ambito soggettivo del </a:t>
            </a:r>
            <a:r>
              <a:rPr lang="it-IT" sz="40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4096916" y="1940097"/>
            <a:ext cx="9144000" cy="1488903"/>
          </a:xfrm>
        </p:spPr>
        <p:txBody>
          <a:bodyPr/>
          <a:lstStyle/>
          <a:p>
            <a:r>
              <a:rPr lang="it-IT" dirty="0"/>
              <a:t>La nuova disciplina normativa si applica </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a:t>
            </a:fld>
            <a:endParaRPr lang="it-IT" sz="1200" b="1" dirty="0"/>
          </a:p>
        </p:txBody>
      </p:sp>
      <p:graphicFrame>
        <p:nvGraphicFramePr>
          <p:cNvPr id="13" name="Diagramma 12">
            <a:extLst>
              <a:ext uri="{FF2B5EF4-FFF2-40B4-BE49-F238E27FC236}">
                <a16:creationId xmlns:a16="http://schemas.microsoft.com/office/drawing/2014/main" id="{DED41EEA-06D7-7F48-A8C3-B696C768232D}"/>
              </a:ext>
            </a:extLst>
          </p:cNvPr>
          <p:cNvGraphicFramePr/>
          <p:nvPr>
            <p:extLst>
              <p:ext uri="{D42A27DB-BD31-4B8C-83A1-F6EECF244321}">
                <p14:modId xmlns:p14="http://schemas.microsoft.com/office/powerpoint/2010/main" val="1876703743"/>
              </p:ext>
            </p:extLst>
          </p:nvPr>
        </p:nvGraphicFramePr>
        <p:xfrm>
          <a:off x="2922025" y="2430380"/>
          <a:ext cx="7820509" cy="3613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549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11257" y="1858482"/>
            <a:ext cx="7856743"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il trattamento dei dati personali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50</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570205"/>
            <a:ext cx="8989761" cy="387169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I dati personali che manifestamente non sono utili al trattamento di una specifica segnalazione non sono raccolti o, se raccolti accidentalmente, sono cancellati immediatamente. </a:t>
            </a:r>
          </a:p>
          <a:p>
            <a:pPr algn="just"/>
            <a:r>
              <a:rPr lang="it-IT" dirty="0"/>
              <a:t>I trattamenti di dati personali relativi al ricevimento e alla gestione delle segnalazioni sono effettuati dai soggetti titolari del trattamento, nel rispetto dei principi di cui agli articoli 5 e 25 del regolamento (UE) 2016/679 o agli articoli 3 e 16 del decreto legislativo n. 51 del 2018, fornendo idonee informazioni alle persone segnalanti e alle persone coinvolte ai sensi degli articoli 13 e 14 del medesimo regolamento (UE) 2016/679 o dell’articolo 11 del citato decreto legislativo n. 51 del 2018, nonché adottando misure appropriate a tutela dei diritti e delle libertà degli interessati. </a:t>
            </a:r>
          </a:p>
          <a:p>
            <a:endParaRPr lang="it-IT" dirty="0"/>
          </a:p>
        </p:txBody>
      </p:sp>
    </p:spTree>
    <p:extLst>
      <p:ext uri="{BB962C8B-B14F-4D97-AF65-F5344CB8AC3E}">
        <p14:creationId xmlns:p14="http://schemas.microsoft.com/office/powerpoint/2010/main" val="884466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563807" y="2105902"/>
            <a:ext cx="868619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limitazione della responsabilità per chi segnala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51</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918820"/>
            <a:ext cx="8515319" cy="3449511"/>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t>Non è punibile chi riveli o diffonda informazioni sulle violazioni: </a:t>
            </a:r>
          </a:p>
          <a:p>
            <a:pPr marL="285750" indent="-285750">
              <a:buFont typeface="Courier New" panose="02070309020205020404" pitchFamily="49" charset="0"/>
              <a:buChar char="o"/>
            </a:pPr>
            <a:r>
              <a:rPr lang="it-IT" dirty="0"/>
              <a:t>Coperte da segreto</a:t>
            </a:r>
          </a:p>
          <a:p>
            <a:pPr marL="285750" indent="-285750">
              <a:buFont typeface="Courier New" panose="02070309020205020404" pitchFamily="49" charset="0"/>
              <a:buChar char="o"/>
            </a:pPr>
            <a:r>
              <a:rPr lang="it-IT" dirty="0"/>
              <a:t>Relative alla tutela del diritto di autore</a:t>
            </a:r>
          </a:p>
          <a:p>
            <a:pPr marL="285750" indent="-285750">
              <a:buFont typeface="Courier New" panose="02070309020205020404" pitchFamily="49" charset="0"/>
              <a:buChar char="o"/>
            </a:pPr>
            <a:r>
              <a:rPr lang="it-IT" dirty="0"/>
              <a:t>Alla protezione dei dati personali</a:t>
            </a:r>
          </a:p>
          <a:p>
            <a:pPr marL="285750" indent="-285750">
              <a:buFont typeface="Courier New" panose="02070309020205020404" pitchFamily="49" charset="0"/>
              <a:buChar char="o"/>
            </a:pPr>
            <a:r>
              <a:rPr lang="it-IT" dirty="0"/>
              <a:t>Riveli o diffonda informazioni sulle violazioni che offendono la reputazione della persona coinvolta o denunciata</a:t>
            </a:r>
          </a:p>
          <a:p>
            <a:endParaRPr lang="it-IT" dirty="0"/>
          </a:p>
        </p:txBody>
      </p:sp>
    </p:spTree>
    <p:extLst>
      <p:ext uri="{BB962C8B-B14F-4D97-AF65-F5344CB8AC3E}">
        <p14:creationId xmlns:p14="http://schemas.microsoft.com/office/powerpoint/2010/main" val="264033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563807" y="1646011"/>
            <a:ext cx="868619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le tutele: </a:t>
            </a:r>
            <a:br>
              <a:rPr lang="it-IT" sz="4400" b="1" i="1" dirty="0">
                <a:solidFill>
                  <a:schemeClr val="tx2"/>
                </a:solidFill>
              </a:rPr>
            </a:br>
            <a:r>
              <a:rPr lang="it-IT" sz="4400" b="1" i="1" dirty="0">
                <a:solidFill>
                  <a:schemeClr val="tx2"/>
                </a:solidFill>
              </a:rPr>
              <a:t>la limitazione della responsabilità per chi segnala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52</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563807" y="2429812"/>
            <a:ext cx="8515319" cy="393851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La scriminante penale opera «quando, al momento della rivelazione o diffusione, vi fossero fondati motivi per ritenere che la rivelazione o diffusione delle stesse informazioni fosse necessaria per svelare la violazione e la segnalazione, la divulgazione pubblica o la denuncia all’autorità giudiziaria o contabile è stata effettuata nelle modalità richieste». </a:t>
            </a:r>
          </a:p>
          <a:p>
            <a:pPr algn="just"/>
            <a:r>
              <a:rPr lang="it-IT" dirty="0"/>
              <a:t>Quando ricorrono le ipotesi di cui sopra, è esclusa ogni ulteriore responsabilità, anche di natura civile o amministrativa. </a:t>
            </a:r>
          </a:p>
          <a:p>
            <a:pPr algn="just"/>
            <a:r>
              <a:rPr lang="it-IT" dirty="0"/>
              <a:t>Salvo che il fatto costituisca reato, è esclusa la responsabilità di natura civile o amministrativa per l’acquisizione delle informazioni sulle violazioni o per l’accesso alle stesse.</a:t>
            </a:r>
          </a:p>
          <a:p>
            <a:endParaRPr lang="it-IT" dirty="0"/>
          </a:p>
        </p:txBody>
      </p:sp>
    </p:spTree>
    <p:extLst>
      <p:ext uri="{BB962C8B-B14F-4D97-AF65-F5344CB8AC3E}">
        <p14:creationId xmlns:p14="http://schemas.microsoft.com/office/powerpoint/2010/main" val="4182515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39" y="1372208"/>
            <a:ext cx="8686199"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perdita delle tutele</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53</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737941" y="2462973"/>
            <a:ext cx="6781821" cy="1849536"/>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Quando è accertata, anche con sentenza di primo grado, la responsabilità penale della persona segnalante per i reati di diffamazione o di calunnia o comunque per i medesimi reati commessi con la denuncia all’autorità giudiziaria o contabile ovvero la sua responsabilità civile, per lo stesso titolo, nei casi di dolo o colpa grave, le tutele non sono garantite e alla persona segnalante o denunciante è irrogata una sanzione disciplinare. </a:t>
            </a:r>
          </a:p>
          <a:p>
            <a:endParaRPr lang="it-IT" dirty="0"/>
          </a:p>
        </p:txBody>
      </p:sp>
    </p:spTree>
    <p:extLst>
      <p:ext uri="{BB962C8B-B14F-4D97-AF65-F5344CB8AC3E}">
        <p14:creationId xmlns:p14="http://schemas.microsoft.com/office/powerpoint/2010/main" val="2229958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3318831" y="4132724"/>
            <a:ext cx="8706332" cy="583911"/>
          </a:xfrm>
        </p:spPr>
        <p:txBody>
          <a:bodyPr>
            <a:noAutofit/>
          </a:bodyPr>
          <a:lstStyle/>
          <a:p>
            <a:r>
              <a:rPr lang="it-IT" sz="4400" dirty="0">
                <a:solidFill>
                  <a:schemeClr val="tx2"/>
                </a:solidFill>
              </a:rPr>
              <a:t>IV modulo</a:t>
            </a:r>
            <a:br>
              <a:rPr lang="it-IT" sz="4400" dirty="0">
                <a:solidFill>
                  <a:schemeClr val="tx2"/>
                </a:solidFill>
              </a:rPr>
            </a:br>
            <a:br>
              <a:rPr lang="it-IT" sz="4400" b="1" dirty="0">
                <a:solidFill>
                  <a:schemeClr val="tx2"/>
                </a:solidFill>
              </a:rPr>
            </a:br>
            <a:br>
              <a:rPr lang="it-IT" sz="4400" b="1" dirty="0">
                <a:solidFill>
                  <a:schemeClr val="tx2"/>
                </a:solidFill>
              </a:rPr>
            </a:br>
            <a:r>
              <a:rPr lang="it-IT" sz="5400" b="1" dirty="0">
                <a:solidFill>
                  <a:schemeClr val="tx2"/>
                </a:solidFill>
              </a:rPr>
              <a:t>La gestione </a:t>
            </a:r>
            <a:r>
              <a:rPr lang="it-IT" sz="5400" b="1">
                <a:solidFill>
                  <a:schemeClr val="tx2"/>
                </a:solidFill>
              </a:rPr>
              <a:t>delle segnalazioni</a:t>
            </a:r>
            <a:endParaRPr lang="it-IT" sz="5400" b="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54</a:t>
            </a:fld>
            <a:endParaRPr lang="it-IT" sz="1200" b="1" dirty="0"/>
          </a:p>
        </p:txBody>
      </p:sp>
    </p:spTree>
    <p:extLst>
      <p:ext uri="{BB962C8B-B14F-4D97-AF65-F5344CB8AC3E}">
        <p14:creationId xmlns:p14="http://schemas.microsoft.com/office/powerpoint/2010/main" val="3222838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gestione delle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55</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737941" y="2462972"/>
            <a:ext cx="7069737" cy="2875943"/>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Con riferimento alle società private, la gestione del canale di segnalazione è affidata, in alternativa:</a:t>
            </a:r>
          </a:p>
          <a:p>
            <a:pPr marL="342900" indent="-342900" algn="just">
              <a:buFont typeface="+mj-lt"/>
              <a:buAutoNum type="alphaLcParenR"/>
            </a:pPr>
            <a:r>
              <a:rPr lang="it-IT" b="1" dirty="0"/>
              <a:t> a una persona o a un ufficio interno </a:t>
            </a:r>
            <a:r>
              <a:rPr lang="it-IT" dirty="0"/>
              <a:t>autonomo</a:t>
            </a:r>
            <a:r>
              <a:rPr lang="it-IT" b="1" dirty="0"/>
              <a:t> </a:t>
            </a:r>
            <a:r>
              <a:rPr lang="it-IT" dirty="0"/>
              <a:t>dedicato e con personale specificamente formato per la gestione del canale di segnalazione, </a:t>
            </a:r>
          </a:p>
          <a:p>
            <a:pPr marL="342900" indent="-342900" algn="just">
              <a:buFont typeface="+mj-lt"/>
              <a:buAutoNum type="alphaLcParenR"/>
            </a:pPr>
            <a:r>
              <a:rPr lang="it-IT" b="1" dirty="0"/>
              <a:t>a un soggetto esterno</a:t>
            </a:r>
            <a:r>
              <a:rPr lang="it-IT" dirty="0"/>
              <a:t>, anch’esso autonomo e con personale specificamente formato</a:t>
            </a:r>
          </a:p>
        </p:txBody>
      </p:sp>
    </p:spTree>
    <p:extLst>
      <p:ext uri="{BB962C8B-B14F-4D97-AF65-F5344CB8AC3E}">
        <p14:creationId xmlns:p14="http://schemas.microsoft.com/office/powerpoint/2010/main" val="2897618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gestione delle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56</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5424224" y="2793055"/>
            <a:ext cx="5622318" cy="2875943"/>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b="1" dirty="0"/>
              <a:t>ATTENZIONE: </a:t>
            </a:r>
          </a:p>
          <a:p>
            <a:pPr algn="just"/>
            <a:endParaRPr lang="it-IT" b="1" dirty="0"/>
          </a:p>
          <a:p>
            <a:pPr algn="just"/>
            <a:endParaRPr lang="it-IT" b="1" dirty="0"/>
          </a:p>
          <a:p>
            <a:pPr algn="just"/>
            <a:r>
              <a:rPr lang="it-IT" dirty="0"/>
              <a:t>È fortemente consigliabile affidare la gestione delle segnalazioni </a:t>
            </a:r>
            <a:r>
              <a:rPr lang="it-IT" b="1" u="sng" dirty="0"/>
              <a:t>a un soggetto esterno all’azienda </a:t>
            </a:r>
            <a:r>
              <a:rPr lang="it-IT" dirty="0"/>
              <a:t>per diverse ragioni.</a:t>
            </a:r>
          </a:p>
        </p:txBody>
      </p:sp>
      <p:pic>
        <p:nvPicPr>
          <p:cNvPr id="10" name="Immagine 9">
            <a:extLst>
              <a:ext uri="{FF2B5EF4-FFF2-40B4-BE49-F238E27FC236}">
                <a16:creationId xmlns:a16="http://schemas.microsoft.com/office/drawing/2014/main" id="{B294B14B-5BB7-4B43-BEFF-6BBDEB5E8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61" y="3982056"/>
            <a:ext cx="2752988" cy="2875944"/>
          </a:xfrm>
          <a:prstGeom prst="rect">
            <a:avLst/>
          </a:prstGeom>
        </p:spPr>
      </p:pic>
    </p:spTree>
    <p:extLst>
      <p:ext uri="{BB962C8B-B14F-4D97-AF65-F5344CB8AC3E}">
        <p14:creationId xmlns:p14="http://schemas.microsoft.com/office/powerpoint/2010/main" val="2266106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gestione delle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57</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737941" y="2462972"/>
            <a:ext cx="8397091" cy="2875943"/>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it-IT" u="sng" dirty="0"/>
              <a:t>Soggetti esterni potenzialmente competenti a gestire le segnalazioni:</a:t>
            </a:r>
          </a:p>
          <a:p>
            <a:pPr algn="just"/>
            <a:endParaRPr lang="it-IT" dirty="0"/>
          </a:p>
          <a:p>
            <a:pPr marL="342900" indent="-342900" algn="just">
              <a:buFont typeface="+mj-lt"/>
              <a:buAutoNum type="arabicPeriod"/>
            </a:pPr>
            <a:r>
              <a:rPr lang="it-IT" b="1" dirty="0"/>
              <a:t>L’organismo di Vigilanza</a:t>
            </a:r>
          </a:p>
          <a:p>
            <a:pPr marL="342900" indent="-342900" algn="just">
              <a:buFont typeface="+mj-lt"/>
              <a:buAutoNum type="arabicPeriod"/>
            </a:pPr>
            <a:r>
              <a:rPr lang="it-IT" b="1" dirty="0"/>
              <a:t>Il consulente privacy</a:t>
            </a:r>
          </a:p>
          <a:p>
            <a:pPr marL="342900" indent="-342900" algn="just">
              <a:buFont typeface="+mj-lt"/>
              <a:buAutoNum type="arabicPeriod"/>
            </a:pPr>
            <a:r>
              <a:rPr lang="it-IT" b="1" dirty="0"/>
              <a:t>Per le società che non hanno un MOG 231 un organo/comitato di soggetti esterni appositamente nominato </a:t>
            </a:r>
          </a:p>
          <a:p>
            <a:pPr marL="342900" indent="-342900" algn="just">
              <a:buFont typeface="+mj-lt"/>
              <a:buAutoNum type="arabicPeriod"/>
            </a:pPr>
            <a:endParaRPr lang="it-IT" dirty="0"/>
          </a:p>
        </p:txBody>
      </p:sp>
    </p:spTree>
    <p:extLst>
      <p:ext uri="{BB962C8B-B14F-4D97-AF65-F5344CB8AC3E}">
        <p14:creationId xmlns:p14="http://schemas.microsoft.com/office/powerpoint/2010/main" val="3577772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gestione delle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58</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344995" y="2314890"/>
            <a:ext cx="9055508" cy="3170902"/>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it-IT" i="1" u="sng" dirty="0"/>
              <a:t>Perché è consigliabile affidarsi ad un soggetto esterno?</a:t>
            </a:r>
          </a:p>
          <a:p>
            <a:pPr algn="just"/>
            <a:endParaRPr lang="it-IT" dirty="0"/>
          </a:p>
          <a:p>
            <a:pPr marL="342900" indent="-342900" algn="just">
              <a:buFont typeface="+mj-lt"/>
              <a:buAutoNum type="arabicPeriod"/>
            </a:pPr>
            <a:r>
              <a:rPr lang="it-IT" dirty="0"/>
              <a:t>Il soggetto esterno </a:t>
            </a:r>
            <a:r>
              <a:rPr lang="it-IT" b="1" dirty="0"/>
              <a:t>garantisce l’imparzialità</a:t>
            </a:r>
            <a:r>
              <a:rPr lang="it-IT" dirty="0"/>
              <a:t>;</a:t>
            </a:r>
          </a:p>
          <a:p>
            <a:pPr marL="342900" indent="-342900" algn="just">
              <a:buFont typeface="+mj-lt"/>
              <a:buAutoNum type="arabicPeriod"/>
            </a:pPr>
            <a:r>
              <a:rPr lang="it-IT" dirty="0"/>
              <a:t>come abbiamo avuto modo di evidenziare, il segnalante può rivolgersi direttamente ad </a:t>
            </a:r>
            <a:r>
              <a:rPr lang="it-IT" dirty="0" err="1"/>
              <a:t>Anac</a:t>
            </a:r>
            <a:r>
              <a:rPr lang="it-IT" dirty="0"/>
              <a:t> – con una segnalazione esterna – qualora abbia il fondato motivo di ritenere che, se effettuasse una segnalazione interna non sarebbe dato efficace seguito ovvero che la stessa segnalazione possa determinare il rischio di ritorsione. Tale rischio viene scongiurato quando il gestore è un organismo esterno;</a:t>
            </a:r>
          </a:p>
          <a:p>
            <a:pPr marL="342900" indent="-342900" algn="just">
              <a:buFont typeface="+mj-lt"/>
              <a:buAutoNum type="arabicPeriod"/>
            </a:pPr>
            <a:r>
              <a:rPr lang="it-IT" dirty="0"/>
              <a:t>Se si nomina un soggetto interno è opportuno inserire in procedura l’ipotesi in cui si prevede un soggetto differente e con modalità di gestione diverse nei caso in cui il gestore sia il soggetto segnalato.</a:t>
            </a:r>
          </a:p>
        </p:txBody>
      </p:sp>
    </p:spTree>
    <p:extLst>
      <p:ext uri="{BB962C8B-B14F-4D97-AF65-F5344CB8AC3E}">
        <p14:creationId xmlns:p14="http://schemas.microsoft.com/office/powerpoint/2010/main" val="1538038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67944" y="870031"/>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l’istruttoria sulle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59</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227006" y="1578077"/>
            <a:ext cx="9468465" cy="4640852"/>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t>Nell’ambito della gestione del canale di segnalazione interna il gestore del canale di segnalazione interna svolge le seguenti attività:</a:t>
            </a:r>
            <a:br>
              <a:rPr lang="it-IT" dirty="0"/>
            </a:br>
            <a:endParaRPr lang="it-IT" dirty="0"/>
          </a:p>
          <a:p>
            <a:pPr marL="342900" indent="-342900" algn="just">
              <a:buFont typeface="+mj-lt"/>
              <a:buAutoNum type="arabicPeriod"/>
            </a:pPr>
            <a:r>
              <a:rPr lang="it-IT" dirty="0"/>
              <a:t>rilascia alla persona segnalante avviso di ricevimento della segnalazione </a:t>
            </a:r>
            <a:r>
              <a:rPr lang="it-IT" u="sng" dirty="0"/>
              <a:t>entro </a:t>
            </a:r>
            <a:r>
              <a:rPr lang="it-IT" b="1" u="sng" dirty="0"/>
              <a:t>sette giorni </a:t>
            </a:r>
            <a:r>
              <a:rPr lang="it-IT" u="sng" dirty="0"/>
              <a:t>dalla data di ricezione</a:t>
            </a:r>
            <a:r>
              <a:rPr lang="it-IT" dirty="0"/>
              <a:t>; </a:t>
            </a:r>
          </a:p>
          <a:p>
            <a:pPr marL="342900" indent="-342900" algn="just">
              <a:buFont typeface="+mj-lt"/>
              <a:buAutoNum type="arabicPeriod"/>
            </a:pPr>
            <a:r>
              <a:rPr lang="it-IT" dirty="0"/>
              <a:t>mantiene le interlocuzioni con la persona segnalante e può richiedere a quest’ultima, se necessario, integrazioni;</a:t>
            </a:r>
          </a:p>
          <a:p>
            <a:pPr marL="342900" indent="-342900" algn="just">
              <a:buFont typeface="+mj-lt"/>
              <a:buAutoNum type="arabicPeriod"/>
            </a:pPr>
            <a:r>
              <a:rPr lang="it-IT" dirty="0"/>
              <a:t>dà diligente seguito alle segnalazioni ricevute;</a:t>
            </a:r>
          </a:p>
          <a:p>
            <a:pPr marL="342900" indent="-342900" algn="just">
              <a:buFont typeface="+mj-lt"/>
              <a:buAutoNum type="arabicPeriod"/>
            </a:pPr>
            <a:r>
              <a:rPr lang="it-IT" dirty="0"/>
              <a:t>fornisce riscontro alla segnalazione </a:t>
            </a:r>
            <a:r>
              <a:rPr lang="it-IT" b="1" u="sng" dirty="0"/>
              <a:t>entro tre mesi </a:t>
            </a:r>
            <a:r>
              <a:rPr lang="it-IT" u="sng" dirty="0"/>
              <a:t>dalla data dell’avviso di ricevimento</a:t>
            </a:r>
            <a:r>
              <a:rPr lang="it-IT" dirty="0"/>
              <a:t> o, in mancanza di tale avviso, entro tre mesi dalla scadenza del termine di sette giorni dalla presentazione della segnalazione; </a:t>
            </a:r>
          </a:p>
          <a:p>
            <a:pPr marL="342900" indent="-342900" algn="just">
              <a:buFont typeface="+mj-lt"/>
              <a:buAutoNum type="arabicPeriod"/>
            </a:pPr>
            <a:r>
              <a:rPr lang="it-IT" dirty="0"/>
              <a:t>mette a disposizione informazioni chiare sul canale, sulle procedure e sui presupposti per effettuare le segnalazioni interne, nonché sul canale, sulle procedure e sui presupposti per effettuare le segnalazione esterne. </a:t>
            </a:r>
          </a:p>
        </p:txBody>
      </p:sp>
    </p:spTree>
    <p:extLst>
      <p:ext uri="{BB962C8B-B14F-4D97-AF65-F5344CB8AC3E}">
        <p14:creationId xmlns:p14="http://schemas.microsoft.com/office/powerpoint/2010/main" val="427391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86126" y="1369209"/>
            <a:ext cx="7820509" cy="568414"/>
          </a:xfrm>
        </p:spPr>
        <p:txBody>
          <a:bodyPr>
            <a:noAutofit/>
          </a:bodyPr>
          <a:lstStyle/>
          <a:p>
            <a:r>
              <a:rPr lang="it-IT" sz="4400" dirty="0">
                <a:solidFill>
                  <a:schemeClr val="tx2"/>
                </a:solidFill>
              </a:rPr>
              <a:t>L’ambito soggettivo del </a:t>
            </a:r>
            <a:r>
              <a:rPr lang="it-IT" sz="40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562263" y="2040316"/>
            <a:ext cx="9144000" cy="1488903"/>
          </a:xfrm>
        </p:spPr>
        <p:txBody>
          <a:bodyPr/>
          <a:lstStyle/>
          <a:p>
            <a:r>
              <a:rPr lang="it-IT" b="1" dirty="0"/>
              <a:t>I soggetti del settore pubblico </a:t>
            </a:r>
            <a:r>
              <a:rPr lang="it-IT" dirty="0"/>
              <a:t>tenuti a rispettare la disciplina sono:</a:t>
            </a:r>
          </a:p>
          <a:p>
            <a:pPr marL="285750" indent="-285750">
              <a:buFont typeface="Courier New" panose="02070309020205020404" pitchFamily="49" charset="0"/>
              <a:buChar char="o"/>
            </a:pPr>
            <a:r>
              <a:rPr lang="it-IT" dirty="0"/>
              <a:t> le amministrazioni pubbliche di cui all’articolo 1, comma 2, del decreto legislativo 30 marzo 2001, n. 165; </a:t>
            </a:r>
          </a:p>
          <a:p>
            <a:pPr marL="285750" indent="-285750">
              <a:buFont typeface="Courier New" panose="02070309020205020404" pitchFamily="49" charset="0"/>
              <a:buChar char="o"/>
            </a:pPr>
            <a:r>
              <a:rPr lang="it-IT" dirty="0"/>
              <a:t>le autorità amministrative indipendenti di garanzia, vigilanza o regolazione; </a:t>
            </a:r>
          </a:p>
          <a:p>
            <a:pPr marL="285750" indent="-285750">
              <a:buFont typeface="Courier New" panose="02070309020205020404" pitchFamily="49" charset="0"/>
              <a:buChar char="o"/>
            </a:pPr>
            <a:r>
              <a:rPr lang="it-IT" dirty="0"/>
              <a:t>gli enti pubblici economici; </a:t>
            </a:r>
          </a:p>
          <a:p>
            <a:pPr marL="285750" indent="-285750">
              <a:buFont typeface="Courier New" panose="02070309020205020404" pitchFamily="49" charset="0"/>
              <a:buChar char="o"/>
            </a:pPr>
            <a:r>
              <a:rPr lang="it-IT" dirty="0"/>
              <a:t>le società a controllo pubblico ai sensi dell’art. 2359 cc, anche se quotate; </a:t>
            </a:r>
          </a:p>
          <a:p>
            <a:pPr marL="285750" indent="-285750">
              <a:buFont typeface="Courier New" panose="02070309020205020404" pitchFamily="49" charset="0"/>
              <a:buChar char="o"/>
            </a:pPr>
            <a:r>
              <a:rPr lang="it-IT" dirty="0"/>
              <a:t>le società in house, anche se quotate; </a:t>
            </a:r>
          </a:p>
          <a:p>
            <a:r>
              <a:rPr lang="it-IT" dirty="0"/>
              <a:t>Inoltre, sono stati introdotti dalla recente modifica normativa altri soggetti tra cui:</a:t>
            </a:r>
          </a:p>
          <a:p>
            <a:pPr marL="285750" indent="-285750">
              <a:buFont typeface="Courier New" panose="02070309020205020404" pitchFamily="49" charset="0"/>
              <a:buChar char="o"/>
            </a:pPr>
            <a:r>
              <a:rPr lang="it-IT" dirty="0"/>
              <a:t>gli organismi di diritto pubblico di cui all’articolo 3, comma 1, lettera d), del decreto legislativo 18 aprile 2016, n. 50; </a:t>
            </a:r>
          </a:p>
          <a:p>
            <a:pPr marL="285750" indent="-285750">
              <a:buFont typeface="Courier New" panose="02070309020205020404" pitchFamily="49" charset="0"/>
              <a:buChar char="o"/>
            </a:pPr>
            <a:r>
              <a:rPr lang="it-IT" dirty="0"/>
              <a:t>i concessionari di pubblico servizio. </a:t>
            </a:r>
          </a:p>
          <a:p>
            <a:pPr marL="285750" indent="-285750">
              <a:buFont typeface="Courier New" panose="02070309020205020404" pitchFamily="49" charset="0"/>
              <a:buChar char="o"/>
            </a:pPr>
            <a:endParaRPr lang="it-IT" dirty="0"/>
          </a:p>
          <a:p>
            <a:endParaRPr lang="it-IT" dirty="0"/>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r>
              <a:rPr lang="it-IT" sz="1200" b="1" dirty="0"/>
              <a:t>4</a:t>
            </a:r>
          </a:p>
        </p:txBody>
      </p:sp>
    </p:spTree>
    <p:extLst>
      <p:ext uri="{BB962C8B-B14F-4D97-AF65-F5344CB8AC3E}">
        <p14:creationId xmlns:p14="http://schemas.microsoft.com/office/powerpoint/2010/main" val="42351439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l’istruttoria sulle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60</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797319" y="2429812"/>
            <a:ext cx="7671644" cy="396482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Tutte le informazioni necessarie per effettuare una segnalazione sono esposte e rese facilmente visibili nei luoghi di lavoro, nonché accessibili alle persone che pur non frequentando i luoghi di lavoro intrattengono un rapporto giuridico con la società. </a:t>
            </a:r>
          </a:p>
          <a:p>
            <a:pPr algn="just"/>
            <a:r>
              <a:rPr lang="it-IT" dirty="0"/>
              <a:t>Se dotati di un proprio sito internet, le società provvedono a pubblicare le informazioni di cui alla presente lettera anche in una sezione dedicata nel sito. </a:t>
            </a:r>
          </a:p>
        </p:txBody>
      </p:sp>
    </p:spTree>
    <p:extLst>
      <p:ext uri="{BB962C8B-B14F-4D97-AF65-F5344CB8AC3E}">
        <p14:creationId xmlns:p14="http://schemas.microsoft.com/office/powerpoint/2010/main" val="352512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l’istruttoria sulle segnalazioni</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61</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456188" y="2254100"/>
            <a:ext cx="8101740" cy="396482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Il gestore delle segnalazioni nel rispetto dei principi di imparzialità e riservatezza, effettua ogni attività ritenuta opportuna.</a:t>
            </a:r>
          </a:p>
          <a:p>
            <a:pPr algn="just"/>
            <a:r>
              <a:rPr lang="it-IT" dirty="0"/>
              <a:t>Il gestore della segnalazione svolge direttamente tutte le attività volte all’accertamento dei fatti oggetto della segnalazione. </a:t>
            </a:r>
          </a:p>
          <a:p>
            <a:pPr algn="just"/>
            <a:r>
              <a:rPr lang="it-IT" dirty="0"/>
              <a:t>Può anche avvalersi del supporto e della collaborazione di strutture e funzioni aziendali quando, per la natura e la complessità delle verifiche, risulti necessario un loro coinvolgimento; come anche di consulenti esterni. </a:t>
            </a:r>
          </a:p>
          <a:p>
            <a:pPr algn="just"/>
            <a:r>
              <a:rPr lang="it-IT" dirty="0"/>
              <a:t>In ogni caso, durante tutta la gestione della segnalazione è fatto salvo il diritto alla riservatezza del soggetto segnalante. </a:t>
            </a:r>
          </a:p>
          <a:p>
            <a:pPr algn="just"/>
            <a:endParaRPr lang="it-IT" dirty="0"/>
          </a:p>
        </p:txBody>
      </p:sp>
    </p:spTree>
    <p:extLst>
      <p:ext uri="{BB962C8B-B14F-4D97-AF65-F5344CB8AC3E}">
        <p14:creationId xmlns:p14="http://schemas.microsoft.com/office/powerpoint/2010/main" val="4217498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3318831" y="4132724"/>
            <a:ext cx="8706332" cy="583911"/>
          </a:xfrm>
        </p:spPr>
        <p:txBody>
          <a:bodyPr>
            <a:noAutofit/>
          </a:bodyPr>
          <a:lstStyle/>
          <a:p>
            <a:r>
              <a:rPr lang="it-IT" sz="4400" dirty="0">
                <a:solidFill>
                  <a:schemeClr val="tx2"/>
                </a:solidFill>
              </a:rPr>
              <a:t>V modulo</a:t>
            </a:r>
            <a:br>
              <a:rPr lang="it-IT" sz="4400" dirty="0">
                <a:solidFill>
                  <a:schemeClr val="tx2"/>
                </a:solidFill>
              </a:rPr>
            </a:br>
            <a:br>
              <a:rPr lang="it-IT" sz="4400" b="1" dirty="0">
                <a:solidFill>
                  <a:schemeClr val="tx2"/>
                </a:solidFill>
              </a:rPr>
            </a:br>
            <a:br>
              <a:rPr lang="it-IT" sz="4400" b="1" dirty="0">
                <a:solidFill>
                  <a:schemeClr val="tx2"/>
                </a:solidFill>
              </a:rPr>
            </a:br>
            <a:r>
              <a:rPr lang="it-IT" sz="5400" b="1" dirty="0">
                <a:solidFill>
                  <a:schemeClr val="tx2"/>
                </a:solidFill>
              </a:rPr>
              <a:t>La disciplina sanzionatoria</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62</a:t>
            </a:fld>
            <a:endParaRPr lang="it-IT" sz="1200" b="1" dirty="0"/>
          </a:p>
        </p:txBody>
      </p:sp>
    </p:spTree>
    <p:extLst>
      <p:ext uri="{BB962C8B-B14F-4D97-AF65-F5344CB8AC3E}">
        <p14:creationId xmlns:p14="http://schemas.microsoft.com/office/powerpoint/2010/main" val="50602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897440" y="1372208"/>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disciplina sanzionatoria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63</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2886282" y="2254100"/>
            <a:ext cx="7671645" cy="396482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Sono state previste sanzioni – irrogate da ANAC – qualora l’Autorità Indipendente ravvisi le seguenti violazioni:</a:t>
            </a:r>
          </a:p>
          <a:p>
            <a:pPr marL="285750" indent="-285750" algn="just">
              <a:buFont typeface="Courier New" panose="02070309020205020404" pitchFamily="49" charset="0"/>
              <a:buChar char="o"/>
            </a:pPr>
            <a:r>
              <a:rPr lang="it-IT" b="1" dirty="0"/>
              <a:t>La mancata istituzione dei canali di segnalazione;</a:t>
            </a:r>
          </a:p>
          <a:p>
            <a:pPr marL="285750" indent="-285750" algn="just">
              <a:buFont typeface="Courier New" panose="02070309020205020404" pitchFamily="49" charset="0"/>
              <a:buChar char="o"/>
            </a:pPr>
            <a:r>
              <a:rPr lang="it-IT" b="1" dirty="0"/>
              <a:t>La commissione di ritorsioni a carico del segnalante;</a:t>
            </a:r>
          </a:p>
          <a:p>
            <a:pPr marL="285750" indent="-285750" algn="just">
              <a:buFont typeface="Courier New" panose="02070309020205020404" pitchFamily="49" charset="0"/>
              <a:buChar char="o"/>
            </a:pPr>
            <a:r>
              <a:rPr lang="it-IT" b="1" dirty="0"/>
              <a:t>L’omessa analisi delle segnalazioni;</a:t>
            </a:r>
          </a:p>
          <a:p>
            <a:pPr marL="285750" indent="-285750" algn="just">
              <a:buFont typeface="Courier New" panose="02070309020205020404" pitchFamily="49" charset="0"/>
              <a:buChar char="o"/>
            </a:pPr>
            <a:r>
              <a:rPr lang="it-IT" b="1" dirty="0"/>
              <a:t>La violazione dell’obbligo di riservatezza. </a:t>
            </a:r>
          </a:p>
          <a:p>
            <a:pPr marL="285750" indent="-285750" algn="just">
              <a:buFont typeface="Courier New" panose="02070309020205020404" pitchFamily="49" charset="0"/>
              <a:buChar char="o"/>
            </a:pPr>
            <a:endParaRPr lang="it-IT" dirty="0"/>
          </a:p>
          <a:p>
            <a:pPr marL="285750" indent="-285750" algn="just">
              <a:buFont typeface="Courier New" panose="02070309020205020404" pitchFamily="49" charset="0"/>
              <a:buChar char="o"/>
            </a:pPr>
            <a:endParaRPr lang="it-IT" dirty="0"/>
          </a:p>
          <a:p>
            <a:pPr algn="just"/>
            <a:endParaRPr lang="it-IT" dirty="0"/>
          </a:p>
          <a:p>
            <a:pPr algn="just"/>
            <a:endParaRPr lang="it-IT" dirty="0"/>
          </a:p>
        </p:txBody>
      </p:sp>
    </p:spTree>
    <p:extLst>
      <p:ext uri="{BB962C8B-B14F-4D97-AF65-F5344CB8AC3E}">
        <p14:creationId xmlns:p14="http://schemas.microsoft.com/office/powerpoint/2010/main" val="1468991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3051938" y="1766692"/>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disciplina sanzionatoria</a:t>
            </a: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64</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3051938" y="2619225"/>
            <a:ext cx="7994603" cy="396482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La sanzione va da 10.000 a 50.000 euro quando accerta che:</a:t>
            </a:r>
          </a:p>
          <a:p>
            <a:pPr marL="342900" indent="-342900" algn="just">
              <a:buFont typeface="+mj-lt"/>
              <a:buAutoNum type="arabicPeriod"/>
            </a:pPr>
            <a:r>
              <a:rPr lang="it-IT" dirty="0"/>
              <a:t> non sono stati istituiti canali di segnalazione;</a:t>
            </a:r>
          </a:p>
          <a:p>
            <a:pPr marL="342900" indent="-342900" algn="just">
              <a:buFont typeface="+mj-lt"/>
              <a:buAutoNum type="arabicPeriod"/>
            </a:pPr>
            <a:r>
              <a:rPr lang="it-IT" dirty="0"/>
              <a:t>non sono state adottate procedure per l’effettuazione e la gestione delle segnalazioni;</a:t>
            </a:r>
          </a:p>
          <a:p>
            <a:pPr marL="342900" indent="-342900" algn="just">
              <a:buFont typeface="+mj-lt"/>
              <a:buAutoNum type="arabicPeriod"/>
            </a:pPr>
            <a:r>
              <a:rPr lang="it-IT" dirty="0"/>
              <a:t>l’adozione di tali procedure non è conforme a quelle previste dal D.lgs. 24/2023;</a:t>
            </a:r>
          </a:p>
          <a:p>
            <a:pPr marL="342900" indent="-342900" algn="just">
              <a:buFont typeface="+mj-lt"/>
              <a:buAutoNum type="arabicPeriod"/>
            </a:pPr>
            <a:r>
              <a:rPr lang="it-IT" dirty="0"/>
              <a:t>non è stata svolta l’attività di verifica e analisi delle segnalazioni ricevute.</a:t>
            </a:r>
          </a:p>
          <a:p>
            <a:pPr marL="342900" indent="-342900" algn="just">
              <a:buFont typeface="+mj-lt"/>
              <a:buAutoNum type="arabicPeriod"/>
            </a:pPr>
            <a:endParaRPr lang="it-IT" dirty="0"/>
          </a:p>
          <a:p>
            <a:pPr marL="285750" indent="-285750" algn="just">
              <a:buFont typeface="Courier New" panose="02070309020205020404" pitchFamily="49" charset="0"/>
              <a:buChar char="o"/>
            </a:pPr>
            <a:endParaRPr lang="it-IT" dirty="0"/>
          </a:p>
          <a:p>
            <a:pPr algn="just"/>
            <a:endParaRPr lang="it-IT" dirty="0"/>
          </a:p>
          <a:p>
            <a:pPr algn="just"/>
            <a:endParaRPr lang="it-IT" dirty="0"/>
          </a:p>
        </p:txBody>
      </p:sp>
    </p:spTree>
    <p:extLst>
      <p:ext uri="{BB962C8B-B14F-4D97-AF65-F5344CB8AC3E}">
        <p14:creationId xmlns:p14="http://schemas.microsoft.com/office/powerpoint/2010/main" val="3830373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9453" y="2314927"/>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disciplina sanzionatoria</a:t>
            </a:r>
            <a:br>
              <a:rPr lang="it-IT" sz="4400" b="1" dirty="0"/>
            </a:b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65</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3051939" y="2893171"/>
            <a:ext cx="6910238" cy="3964829"/>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t>La sanzione va da 10.000 a 50.000 euro quando si accerta che:</a:t>
            </a:r>
          </a:p>
          <a:p>
            <a:pPr marL="342900" indent="-342900">
              <a:buFont typeface="+mj-lt"/>
              <a:buAutoNum type="arabicPeriod"/>
            </a:pPr>
            <a:r>
              <a:rPr lang="it-IT" dirty="0"/>
              <a:t>sono state commesse ritorsioni;</a:t>
            </a:r>
          </a:p>
          <a:p>
            <a:pPr marL="342900" indent="-342900">
              <a:buFont typeface="+mj-lt"/>
              <a:buAutoNum type="arabicPeriod"/>
            </a:pPr>
            <a:r>
              <a:rPr lang="it-IT" dirty="0"/>
              <a:t>la segnalazione è stata ostacolata o che si è tentato di ostacolarla </a:t>
            </a:r>
          </a:p>
          <a:p>
            <a:pPr marL="342900" indent="-342900">
              <a:buFont typeface="+mj-lt"/>
              <a:buAutoNum type="arabicPeriod"/>
            </a:pPr>
            <a:r>
              <a:rPr lang="it-IT" dirty="0"/>
              <a:t>È stato violato l’obbligo di riservatezza</a:t>
            </a:r>
          </a:p>
          <a:p>
            <a:pPr marL="285750" indent="-285750" algn="just">
              <a:buFont typeface="Courier New" panose="02070309020205020404" pitchFamily="49" charset="0"/>
              <a:buChar char="o"/>
            </a:pPr>
            <a:endParaRPr lang="it-IT" dirty="0"/>
          </a:p>
          <a:p>
            <a:pPr algn="just"/>
            <a:endParaRPr lang="it-IT" dirty="0"/>
          </a:p>
          <a:p>
            <a:pPr algn="just"/>
            <a:endParaRPr lang="it-IT" dirty="0"/>
          </a:p>
        </p:txBody>
      </p:sp>
    </p:spTree>
    <p:extLst>
      <p:ext uri="{BB962C8B-B14F-4D97-AF65-F5344CB8AC3E}">
        <p14:creationId xmlns:p14="http://schemas.microsoft.com/office/powerpoint/2010/main" val="3260194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9453" y="2314927"/>
            <a:ext cx="6910238" cy="568414"/>
          </a:xfrm>
        </p:spPr>
        <p:txBody>
          <a:bodyPr>
            <a:noAutofit/>
          </a:bodyPr>
          <a:lstStyle/>
          <a:p>
            <a:br>
              <a:rPr lang="it-IT" sz="4400" dirty="0">
                <a:solidFill>
                  <a:schemeClr val="tx2"/>
                </a:solidFill>
              </a:rPr>
            </a:br>
            <a:br>
              <a:rPr lang="it-IT" sz="4400" dirty="0">
                <a:solidFill>
                  <a:schemeClr val="tx2"/>
                </a:solidFill>
              </a:rPr>
            </a:br>
            <a:r>
              <a:rPr lang="it-IT" sz="4400" b="1" i="1" dirty="0">
                <a:solidFill>
                  <a:schemeClr val="tx2"/>
                </a:solidFill>
              </a:rPr>
              <a:t>La disciplina sanzionatoria</a:t>
            </a:r>
            <a:br>
              <a:rPr lang="it-IT" sz="4400" b="1" dirty="0"/>
            </a:b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66</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3051939" y="2893171"/>
            <a:ext cx="7671644" cy="207703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dirty="0"/>
              <a:t>Infine, l’Autorità applica le sanzioni amministrative pecuniari da 500 a 2.500 euro nei confronti del soggetto segnalante, qualora sia accertata la sua responsabilità civile, a titolo di dolo o colpa grave, per diffamazione e calunnia.</a:t>
            </a:r>
          </a:p>
          <a:p>
            <a:pPr marL="285750" indent="-285750" algn="just">
              <a:buFont typeface="Courier New" panose="02070309020205020404" pitchFamily="49" charset="0"/>
              <a:buChar char="o"/>
            </a:pPr>
            <a:endParaRPr lang="it-IT" dirty="0"/>
          </a:p>
          <a:p>
            <a:pPr algn="just"/>
            <a:endParaRPr lang="it-IT" dirty="0"/>
          </a:p>
          <a:p>
            <a:pPr algn="just"/>
            <a:endParaRPr lang="it-IT" dirty="0"/>
          </a:p>
        </p:txBody>
      </p:sp>
    </p:spTree>
    <p:extLst>
      <p:ext uri="{BB962C8B-B14F-4D97-AF65-F5344CB8AC3E}">
        <p14:creationId xmlns:p14="http://schemas.microsoft.com/office/powerpoint/2010/main" val="638601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9453" y="2314927"/>
            <a:ext cx="6910238" cy="568414"/>
          </a:xfrm>
        </p:spPr>
        <p:txBody>
          <a:bodyPr>
            <a:noAutofit/>
          </a:bodyPr>
          <a:lstStyle/>
          <a:p>
            <a:br>
              <a:rPr lang="it-IT" sz="4400" dirty="0">
                <a:solidFill>
                  <a:schemeClr val="tx2"/>
                </a:solidFill>
              </a:rPr>
            </a:br>
            <a:br>
              <a:rPr lang="it-IT" sz="4400" dirty="0">
                <a:solidFill>
                  <a:schemeClr val="tx2"/>
                </a:solidFill>
              </a:rPr>
            </a:br>
            <a:br>
              <a:rPr lang="it-IT" sz="4400" b="1" dirty="0"/>
            </a:b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67</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3160042" y="1844823"/>
            <a:ext cx="7517790" cy="3744816"/>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it-IT" b="1" u="sng" dirty="0"/>
              <a:t>Una raccomandazione necessaria</a:t>
            </a:r>
            <a:r>
              <a:rPr lang="it-IT" dirty="0"/>
              <a:t>.</a:t>
            </a:r>
          </a:p>
          <a:p>
            <a:pPr algn="just"/>
            <a:r>
              <a:rPr lang="it-IT" dirty="0"/>
              <a:t>La nuova disciplina del </a:t>
            </a:r>
            <a:r>
              <a:rPr lang="it-IT" i="1" dirty="0"/>
              <a:t>Whistleblowing</a:t>
            </a:r>
            <a:r>
              <a:rPr lang="it-IT" dirty="0"/>
              <a:t> garantirà, come visto finora, diversi canali di segnalazione atti a tutelare il segnalante e a permettere un maggior monitoraggio dell’attività delle società private e pubbliche. </a:t>
            </a:r>
          </a:p>
          <a:p>
            <a:pPr algn="just"/>
            <a:r>
              <a:rPr lang="it-IT" dirty="0"/>
              <a:t>È però assolutamente necessario che tutti i soggetti prendano seriamente il rispetto delle regole aziendali e siano, prima di ogni cosa, disposti a confrontarsi lealmente già all’interno della propria azienda per contribuire a creare un ambiente di lavoro sereno nell’interesse e a beneficio di tutti. </a:t>
            </a:r>
          </a:p>
          <a:p>
            <a:pPr marL="285750" indent="-285750" algn="just">
              <a:buFont typeface="Courier New" panose="02070309020205020404" pitchFamily="49" charset="0"/>
              <a:buChar char="o"/>
            </a:pPr>
            <a:endParaRPr lang="it-IT" dirty="0"/>
          </a:p>
          <a:p>
            <a:pPr algn="just"/>
            <a:endParaRPr lang="it-IT" dirty="0"/>
          </a:p>
          <a:p>
            <a:pPr algn="just"/>
            <a:endParaRPr lang="it-IT" dirty="0"/>
          </a:p>
        </p:txBody>
      </p:sp>
    </p:spTree>
    <p:extLst>
      <p:ext uri="{BB962C8B-B14F-4D97-AF65-F5344CB8AC3E}">
        <p14:creationId xmlns:p14="http://schemas.microsoft.com/office/powerpoint/2010/main" val="3691540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779453" y="2314927"/>
            <a:ext cx="6910238" cy="568414"/>
          </a:xfrm>
        </p:spPr>
        <p:txBody>
          <a:bodyPr>
            <a:noAutofit/>
          </a:bodyPr>
          <a:lstStyle/>
          <a:p>
            <a:br>
              <a:rPr lang="it-IT" sz="4400" dirty="0">
                <a:solidFill>
                  <a:schemeClr val="tx2"/>
                </a:solidFill>
              </a:rPr>
            </a:br>
            <a:br>
              <a:rPr lang="it-IT" sz="4400" dirty="0">
                <a:solidFill>
                  <a:schemeClr val="tx2"/>
                </a:solidFill>
              </a:rPr>
            </a:br>
            <a:br>
              <a:rPr lang="it-IT" sz="4400" b="1" dirty="0"/>
            </a:br>
            <a:endParaRPr lang="it-IT" sz="4000" b="1" i="1" dirty="0">
              <a:solidFill>
                <a:schemeClr val="tx2"/>
              </a:solidFill>
            </a:endParaRP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68</a:t>
            </a:fld>
            <a:endParaRPr lang="it-IT" sz="1200" b="1" dirty="0"/>
          </a:p>
        </p:txBody>
      </p:sp>
      <p:sp>
        <p:nvSpPr>
          <p:cNvPr id="5" name="Sottotitolo 2">
            <a:extLst>
              <a:ext uri="{FF2B5EF4-FFF2-40B4-BE49-F238E27FC236}">
                <a16:creationId xmlns:a16="http://schemas.microsoft.com/office/drawing/2014/main" id="{DF8D259D-54B0-2646-A6E4-4FDC34CED81F}"/>
              </a:ext>
            </a:extLst>
          </p:cNvPr>
          <p:cNvSpPr txBox="1">
            <a:spLocks/>
          </p:cNvSpPr>
          <p:nvPr/>
        </p:nvSpPr>
        <p:spPr>
          <a:xfrm>
            <a:off x="2671236" y="2429812"/>
            <a:ext cx="7671644" cy="2689255"/>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342900" indent="-342900" algn="just">
              <a:buFont typeface="+mj-lt"/>
              <a:buAutoNum type="alphaLcPeriod"/>
            </a:pPr>
            <a:endParaRPr lang="it-IT" dirty="0"/>
          </a:p>
          <a:p>
            <a:endParaRPr lang="it-IT" dirty="0"/>
          </a:p>
        </p:txBody>
      </p:sp>
      <p:sp>
        <p:nvSpPr>
          <p:cNvPr id="7" name="Sottotitolo 2">
            <a:extLst>
              <a:ext uri="{FF2B5EF4-FFF2-40B4-BE49-F238E27FC236}">
                <a16:creationId xmlns:a16="http://schemas.microsoft.com/office/drawing/2014/main" id="{53941FFF-92B9-9748-9CAF-1B50DD6F01AA}"/>
              </a:ext>
            </a:extLst>
          </p:cNvPr>
          <p:cNvSpPr txBox="1">
            <a:spLocks/>
          </p:cNvSpPr>
          <p:nvPr/>
        </p:nvSpPr>
        <p:spPr>
          <a:xfrm>
            <a:off x="3160042" y="1844823"/>
            <a:ext cx="7517790" cy="3744816"/>
          </a:xfrm>
          <a:prstGeom prst="rect">
            <a:avLst/>
          </a:prstGeom>
          <a:ln>
            <a:noFill/>
          </a:ln>
        </p:spPr>
        <p:txBody>
          <a:bodyPr anchor="t"/>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endParaRPr lang="it-IT" dirty="0"/>
          </a:p>
          <a:p>
            <a:pPr marL="285750" indent="-285750" algn="just">
              <a:buFont typeface="Courier New" panose="02070309020205020404" pitchFamily="49" charset="0"/>
              <a:buChar char="o"/>
            </a:pPr>
            <a:endParaRPr lang="it-IT" dirty="0"/>
          </a:p>
          <a:p>
            <a:pPr algn="just"/>
            <a:endParaRPr lang="it-IT" dirty="0"/>
          </a:p>
          <a:p>
            <a:pPr algn="just"/>
            <a:endParaRPr lang="it-IT" dirty="0"/>
          </a:p>
        </p:txBody>
      </p:sp>
      <p:sp>
        <p:nvSpPr>
          <p:cNvPr id="3" name="Rettangolo 2">
            <a:extLst>
              <a:ext uri="{FF2B5EF4-FFF2-40B4-BE49-F238E27FC236}">
                <a16:creationId xmlns:a16="http://schemas.microsoft.com/office/drawing/2014/main" id="{AC1AC83C-619C-4941-96D9-E5BE9B6FC2E9}"/>
              </a:ext>
            </a:extLst>
          </p:cNvPr>
          <p:cNvSpPr/>
          <p:nvPr/>
        </p:nvSpPr>
        <p:spPr>
          <a:xfrm>
            <a:off x="3291551" y="3077874"/>
            <a:ext cx="7766870" cy="923330"/>
          </a:xfrm>
          <a:prstGeom prst="rect">
            <a:avLst/>
          </a:prstGeom>
        </p:spPr>
        <p:txBody>
          <a:bodyPr wrap="none">
            <a:spAutoFit/>
          </a:bodyPr>
          <a:lstStyle/>
          <a:p>
            <a:r>
              <a:rPr lang="it-IT" sz="5400" b="1" i="1" dirty="0">
                <a:solidFill>
                  <a:schemeClr val="tx2"/>
                </a:solidFill>
              </a:rPr>
              <a:t>Grazie per l’attenzione</a:t>
            </a:r>
            <a:endParaRPr lang="it-IT" sz="5400" dirty="0"/>
          </a:p>
        </p:txBody>
      </p:sp>
    </p:spTree>
    <p:extLst>
      <p:ext uri="{BB962C8B-B14F-4D97-AF65-F5344CB8AC3E}">
        <p14:creationId xmlns:p14="http://schemas.microsoft.com/office/powerpoint/2010/main" val="350845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86126" y="1369209"/>
            <a:ext cx="7820509" cy="568414"/>
          </a:xfrm>
        </p:spPr>
        <p:txBody>
          <a:bodyPr>
            <a:noAutofit/>
          </a:bodyPr>
          <a:lstStyle/>
          <a:p>
            <a:r>
              <a:rPr lang="it-IT" sz="4400" dirty="0">
                <a:solidFill>
                  <a:schemeClr val="tx2"/>
                </a:solidFill>
              </a:rPr>
              <a:t>L’ambito soggettivo del </a:t>
            </a:r>
            <a:r>
              <a:rPr lang="it-IT" sz="40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514136" y="2237873"/>
            <a:ext cx="9144000" cy="3981055"/>
          </a:xfrm>
        </p:spPr>
        <p:txBody>
          <a:bodyPr/>
          <a:lstStyle/>
          <a:p>
            <a:pPr algn="just"/>
            <a:r>
              <a:rPr lang="it-IT" b="1" dirty="0"/>
              <a:t>I soggetti del settore privato </a:t>
            </a:r>
            <a:r>
              <a:rPr lang="it-IT" dirty="0"/>
              <a:t>tenuti a rispettare la disciplina sono:</a:t>
            </a:r>
          </a:p>
          <a:p>
            <a:pPr marL="285750" indent="-285750" algn="just">
              <a:buFont typeface="Courier New" panose="02070309020205020404" pitchFamily="49" charset="0"/>
              <a:buChar char="o"/>
            </a:pPr>
            <a:r>
              <a:rPr lang="it-IT" dirty="0"/>
              <a:t>Coloro che hanno impiegato, nell'ultimo anno, la media di almeno </a:t>
            </a:r>
            <a:r>
              <a:rPr lang="it-IT" b="1" dirty="0"/>
              <a:t>cinquanta lavoratori subordinati</a:t>
            </a:r>
            <a:r>
              <a:rPr lang="it-IT" dirty="0"/>
              <a:t> con contratti di lavoro a tempo indeterminato o determinato; </a:t>
            </a:r>
          </a:p>
          <a:p>
            <a:pPr marL="285750" indent="-285750" algn="just">
              <a:buFont typeface="Courier New" panose="02070309020205020404" pitchFamily="49" charset="0"/>
              <a:buChar char="o"/>
            </a:pPr>
            <a:r>
              <a:rPr lang="it-IT" dirty="0"/>
              <a:t>Coloro che  rientrano nell'ambito di applicazione degli atti dell'Unione di cui alle parti I.B e II dell'allegato (cd. settori sensibili), anche se nell’ultimo anno non hanno raggiunto la media di almeno 50 lavoratori subordinati;</a:t>
            </a:r>
          </a:p>
          <a:p>
            <a:pPr marL="285750" indent="-285750" algn="just">
              <a:buFont typeface="Courier New" panose="02070309020205020404" pitchFamily="49" charset="0"/>
              <a:buChar char="o"/>
            </a:pPr>
            <a:r>
              <a:rPr lang="it-IT" dirty="0"/>
              <a:t>Coloro che rientrano nell'ambito di applicazione del decreto legislativo 8 giugno 2001, n. 231, e adottano modelli di organizzazione e gestione ivi previsti, anche se nell’ultimo anno non hanno raggiunto la media di 50 lavoratori subordinati. </a:t>
            </a:r>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7</a:t>
            </a:fld>
            <a:endParaRPr lang="it-IT" sz="1200" b="1" dirty="0"/>
          </a:p>
        </p:txBody>
      </p:sp>
    </p:spTree>
    <p:extLst>
      <p:ext uri="{BB962C8B-B14F-4D97-AF65-F5344CB8AC3E}">
        <p14:creationId xmlns:p14="http://schemas.microsoft.com/office/powerpoint/2010/main" val="205193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86126" y="1369209"/>
            <a:ext cx="7820509" cy="568414"/>
          </a:xfrm>
        </p:spPr>
        <p:txBody>
          <a:bodyPr>
            <a:noAutofit/>
          </a:bodyPr>
          <a:lstStyle/>
          <a:p>
            <a:r>
              <a:rPr lang="it-IT" sz="4400" dirty="0">
                <a:solidFill>
                  <a:schemeClr val="tx2"/>
                </a:solidFill>
              </a:rPr>
              <a:t>L’ambito soggettivo del </a:t>
            </a:r>
            <a:r>
              <a:rPr lang="it-IT" sz="40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72237" y="2602999"/>
            <a:ext cx="9144000" cy="3981055"/>
          </a:xfrm>
        </p:spPr>
        <p:txBody>
          <a:bodyPr/>
          <a:lstStyle/>
          <a:p>
            <a:pPr algn="just"/>
            <a:r>
              <a:rPr lang="it-IT" b="1" dirty="0"/>
              <a:t>Peraltro a seconda del numero totale di dipendenti presenti all’interno di una azienda varia anche il termine di adeguamento alle novità normative introdotte dal D.lgs. 24/2023</a:t>
            </a:r>
            <a:r>
              <a:rPr lang="it-IT" dirty="0"/>
              <a:t>:</a:t>
            </a:r>
          </a:p>
          <a:p>
            <a:pPr marL="285750" indent="-285750" algn="just">
              <a:buFont typeface="Courier New" panose="02070309020205020404" pitchFamily="49" charset="0"/>
              <a:buChar char="o"/>
            </a:pPr>
            <a:r>
              <a:rPr lang="it-IT" dirty="0"/>
              <a:t>Le società che hanno impiegato, nell'ultimo anno, più di </a:t>
            </a:r>
            <a:r>
              <a:rPr lang="it-IT" b="1" dirty="0"/>
              <a:t>250 lavoratori subordinati</a:t>
            </a:r>
            <a:r>
              <a:rPr lang="it-IT" dirty="0"/>
              <a:t> con contratti di lavoro a tempo indeterminato o determinato devono necessariamente adeguarsi entro e non oltre il </a:t>
            </a:r>
            <a:r>
              <a:rPr lang="it-IT" b="1" u="sng" dirty="0"/>
              <a:t>15 luglio 2023</a:t>
            </a:r>
            <a:r>
              <a:rPr lang="it-IT" dirty="0"/>
              <a:t>; </a:t>
            </a:r>
          </a:p>
          <a:p>
            <a:pPr marL="285750" indent="-285750" algn="just">
              <a:buFont typeface="Courier New" panose="02070309020205020404" pitchFamily="49" charset="0"/>
              <a:buChar char="o"/>
            </a:pPr>
            <a:r>
              <a:rPr lang="it-IT" dirty="0"/>
              <a:t>Le società che hanno impiegato, nell'ultimo anno, meno di </a:t>
            </a:r>
            <a:r>
              <a:rPr lang="it-IT" b="1" dirty="0"/>
              <a:t>250 lavoratori subordinati</a:t>
            </a:r>
            <a:r>
              <a:rPr lang="it-IT" dirty="0"/>
              <a:t> con contratti di lavoro a tempo indeterminato o determinato devono necessariamente adeguarsi entro e non oltre il </a:t>
            </a:r>
            <a:r>
              <a:rPr lang="it-IT" b="1" u="sng" dirty="0"/>
              <a:t>17 dicembre 2023</a:t>
            </a:r>
            <a:r>
              <a:rPr lang="it-IT" dirty="0"/>
              <a:t>;</a:t>
            </a:r>
          </a:p>
          <a:p>
            <a:endParaRPr lang="it-IT" dirty="0"/>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8</a:t>
            </a:fld>
            <a:endParaRPr lang="it-IT" sz="1200" b="1" dirty="0"/>
          </a:p>
        </p:txBody>
      </p:sp>
    </p:spTree>
    <p:extLst>
      <p:ext uri="{BB962C8B-B14F-4D97-AF65-F5344CB8AC3E}">
        <p14:creationId xmlns:p14="http://schemas.microsoft.com/office/powerpoint/2010/main" val="241183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02A08-A278-183F-FD40-7C792154BDCF}"/>
              </a:ext>
            </a:extLst>
          </p:cNvPr>
          <p:cNvSpPr>
            <a:spLocks noGrp="1"/>
          </p:cNvSpPr>
          <p:nvPr>
            <p:ph type="ctrTitle"/>
          </p:nvPr>
        </p:nvSpPr>
        <p:spPr>
          <a:xfrm>
            <a:off x="2686126" y="1369209"/>
            <a:ext cx="7820509" cy="568414"/>
          </a:xfrm>
        </p:spPr>
        <p:txBody>
          <a:bodyPr>
            <a:noAutofit/>
          </a:bodyPr>
          <a:lstStyle/>
          <a:p>
            <a:r>
              <a:rPr lang="it-IT" sz="4400" dirty="0">
                <a:solidFill>
                  <a:schemeClr val="tx2"/>
                </a:solidFill>
              </a:rPr>
              <a:t>L’ambito soggettivo del </a:t>
            </a:r>
            <a:r>
              <a:rPr lang="it-IT" sz="4000" i="1" dirty="0">
                <a:solidFill>
                  <a:schemeClr val="tx2"/>
                </a:solidFill>
              </a:rPr>
              <a:t>Whistleblowing</a:t>
            </a:r>
          </a:p>
        </p:txBody>
      </p:sp>
      <p:sp>
        <p:nvSpPr>
          <p:cNvPr id="3" name="Sottotitolo 2">
            <a:extLst>
              <a:ext uri="{FF2B5EF4-FFF2-40B4-BE49-F238E27FC236}">
                <a16:creationId xmlns:a16="http://schemas.microsoft.com/office/drawing/2014/main" id="{47521F15-8A06-64C6-F1CA-72505C4EFAE6}"/>
              </a:ext>
            </a:extLst>
          </p:cNvPr>
          <p:cNvSpPr>
            <a:spLocks noGrp="1"/>
          </p:cNvSpPr>
          <p:nvPr>
            <p:ph type="subTitle" idx="1"/>
          </p:nvPr>
        </p:nvSpPr>
        <p:spPr>
          <a:xfrm>
            <a:off x="2672237" y="2602999"/>
            <a:ext cx="9144000" cy="3981055"/>
          </a:xfrm>
        </p:spPr>
        <p:txBody>
          <a:bodyPr/>
          <a:lstStyle/>
          <a:p>
            <a:pPr algn="just"/>
            <a:r>
              <a:rPr lang="it-IT" dirty="0"/>
              <a:t>Non essendo ancora state emesse le Linee Guida </a:t>
            </a:r>
            <a:r>
              <a:rPr lang="it-IT" dirty="0" err="1"/>
              <a:t>Anac</a:t>
            </a:r>
            <a:r>
              <a:rPr lang="it-IT" dirty="0"/>
              <a:t>, Confindustria ha richiesto uno slittamento del termine di adeguamento alla disciplina per le società che hanno più di 250 dipendenti che – ad oggi – hanno l’obbligo di adeguarsi entro e non oltre il 15 luglio 2023. </a:t>
            </a:r>
          </a:p>
          <a:p>
            <a:pPr algn="just"/>
            <a:endParaRPr lang="it-IT" dirty="0"/>
          </a:p>
          <a:p>
            <a:pPr algn="just"/>
            <a:r>
              <a:rPr lang="it-IT" dirty="0" err="1"/>
              <a:t>Anac</a:t>
            </a:r>
            <a:r>
              <a:rPr lang="it-IT" dirty="0"/>
              <a:t> sul punto non si è ancora ufficialmente pronunciata ma, da un preventivo colloquio con </a:t>
            </a:r>
            <a:r>
              <a:rPr lang="it-IT" dirty="0" err="1"/>
              <a:t>Confidustria</a:t>
            </a:r>
            <a:r>
              <a:rPr lang="it-IT" dirty="0"/>
              <a:t>, sembrerebbe che </a:t>
            </a:r>
            <a:r>
              <a:rPr lang="it-IT" dirty="0" err="1"/>
              <a:t>Anac</a:t>
            </a:r>
            <a:r>
              <a:rPr lang="it-IT" dirty="0"/>
              <a:t> sia intenzionata a prevedere un c.d. «termine di tolleranza» fino a ottobre 2023. </a:t>
            </a:r>
          </a:p>
        </p:txBody>
      </p:sp>
      <p:sp>
        <p:nvSpPr>
          <p:cNvPr id="4" name="Segnaposto piè di pagina 3">
            <a:extLst>
              <a:ext uri="{FF2B5EF4-FFF2-40B4-BE49-F238E27FC236}">
                <a16:creationId xmlns:a16="http://schemas.microsoft.com/office/drawing/2014/main" id="{15521244-F88B-3379-91B5-236CDD592F7D}"/>
              </a:ext>
            </a:extLst>
          </p:cNvPr>
          <p:cNvSpPr>
            <a:spLocks noGrp="1"/>
          </p:cNvSpPr>
          <p:nvPr>
            <p:ph type="ftr" sz="quarter" idx="4294967295"/>
          </p:nvPr>
        </p:nvSpPr>
        <p:spPr>
          <a:xfrm>
            <a:off x="4471965" y="6218929"/>
            <a:ext cx="5047798" cy="365125"/>
          </a:xfrm>
        </p:spPr>
        <p:txBody>
          <a:bodyPr/>
          <a:lstStyle/>
          <a:p>
            <a:pPr algn="ctr"/>
            <a:fld id="{54418FBF-C449-4A52-B449-7069AE7A58FE}" type="slidenum">
              <a:rPr lang="it-IT" sz="1200" b="1" smtClean="0"/>
              <a:pPr algn="ctr"/>
              <a:t>9</a:t>
            </a:fld>
            <a:endParaRPr lang="it-IT" sz="1200" b="1" dirty="0"/>
          </a:p>
        </p:txBody>
      </p:sp>
    </p:spTree>
    <p:extLst>
      <p:ext uri="{BB962C8B-B14F-4D97-AF65-F5344CB8AC3E}">
        <p14:creationId xmlns:p14="http://schemas.microsoft.com/office/powerpoint/2010/main" val="714103420"/>
      </p:ext>
    </p:extLst>
  </p:cSld>
  <p:clrMapOvr>
    <a:masterClrMapping/>
  </p:clrMapOvr>
</p:sld>
</file>

<file path=ppt/theme/theme1.xml><?xml version="1.0" encoding="utf-8"?>
<a:theme xmlns:a="http://schemas.openxmlformats.org/drawingml/2006/main" name="Fil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4428</Words>
  <Application>Microsoft Macintosh PowerPoint</Application>
  <PresentationFormat>Widescreen</PresentationFormat>
  <Paragraphs>428</Paragraphs>
  <Slides>68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68</vt:i4>
      </vt:variant>
    </vt:vector>
  </HeadingPairs>
  <TitlesOfParts>
    <vt:vector size="75" baseType="lpstr">
      <vt:lpstr>Arial</vt:lpstr>
      <vt:lpstr>Calibri</vt:lpstr>
      <vt:lpstr>Century Gothic</vt:lpstr>
      <vt:lpstr>Courier New</vt:lpstr>
      <vt:lpstr>Wingdings</vt:lpstr>
      <vt:lpstr>Wingdings 3</vt:lpstr>
      <vt:lpstr>Filo</vt:lpstr>
      <vt:lpstr>LA NUOVA NORMATIVA ITALIANA SUL WHISTLEBLOWING</vt:lpstr>
      <vt:lpstr>LA NUOVA NORMATIVA ITALIANA SUL WHISTLEBLOWING</vt:lpstr>
      <vt:lpstr>I modulo  L’ambito di applicazione del Whistleblowing</vt:lpstr>
      <vt:lpstr>L’ambito di applicazione del Whistleblowing</vt:lpstr>
      <vt:lpstr>L’ambito soggettivo del Whistleblowing</vt:lpstr>
      <vt:lpstr>L’ambito soggettivo del Whistleblowing</vt:lpstr>
      <vt:lpstr>L’ambito soggettivo del Whistleblowing</vt:lpstr>
      <vt:lpstr>L’ambito soggettivo del Whistleblowing</vt:lpstr>
      <vt:lpstr>L’ambito soggettivo del Whistleblowing</vt:lpstr>
      <vt:lpstr>L’ambito oggettivo del Whistleblowing: l’oggetto della segnalazione</vt:lpstr>
      <vt:lpstr>L’ambito oggettivo del Whistleblowing: l’oggetto della segnalazione</vt:lpstr>
      <vt:lpstr>L’ambito oggettivo del Whistleblowing: l’oggetto della segnalazione</vt:lpstr>
      <vt:lpstr>L’ambito oggettivo del Whistleblowing: l’oggetto della segnalazione</vt:lpstr>
      <vt:lpstr>L’ambito oggettivo del Whistleblowing: l’oggetto della segnalazione</vt:lpstr>
      <vt:lpstr>L’ambito oggettivo del Whistleblowing: l’oggetto della segnalazione</vt:lpstr>
      <vt:lpstr>L’ambito oggettivo del Whistleblowing: i contenuti esclusi</vt:lpstr>
      <vt:lpstr>L’ambito oggettivo del Whistleblowing: i contenuti esclusi</vt:lpstr>
      <vt:lpstr>L’ambito oggettivo del Whistleblowing: i contenuti esclusi</vt:lpstr>
      <vt:lpstr>L’ambito oggettivo del Whistleblowing: le tipologie di segnalazione</vt:lpstr>
      <vt:lpstr>L’ambito oggettivo del Whistleblowing: le tipologie di segnalazione</vt:lpstr>
      <vt:lpstr>le tipologie di segnalazione</vt:lpstr>
      <vt:lpstr>L’ambito oggettivo del Whistleblowing: le figure coinvolte</vt:lpstr>
      <vt:lpstr>  quando si può  segnalare?</vt:lpstr>
      <vt:lpstr>  Il sistema di protezione contemplato dal decreto  </vt:lpstr>
      <vt:lpstr>  estensione delle tutele</vt:lpstr>
      <vt:lpstr>  I rapporti con il d.lgs. 231/2001</vt:lpstr>
      <vt:lpstr>II modulo  I canali e le modalità di presentazione delle segnalazioni</vt:lpstr>
      <vt:lpstr>  I canali di presentazione delle segnalazioni</vt:lpstr>
      <vt:lpstr>  I canali di presentazione delle segnalazioni</vt:lpstr>
      <vt:lpstr>  1. i canali interni</vt:lpstr>
      <vt:lpstr>  1. i canali interni</vt:lpstr>
      <vt:lpstr>  1. i canali interni</vt:lpstr>
      <vt:lpstr>  1. i canali interni: le modalità di segnalazione</vt:lpstr>
      <vt:lpstr>  1. i canali interni: le modalità di segnalazione</vt:lpstr>
      <vt:lpstr>  1. i canali interni: le modalità di segnalazione</vt:lpstr>
      <vt:lpstr>  1. i canali interni: le modalità di segnalazione</vt:lpstr>
      <vt:lpstr>  2. i canali esterni</vt:lpstr>
      <vt:lpstr>  3. la divulgazione pubblica</vt:lpstr>
      <vt:lpstr>  3. la divulgazione pubblica</vt:lpstr>
      <vt:lpstr>  3. la divulgazione pubblica</vt:lpstr>
      <vt:lpstr>  4. la denuncia</vt:lpstr>
      <vt:lpstr>III modulo   Le tutele</vt:lpstr>
      <vt:lpstr>  le tutele:  la tutela della riservatezza</vt:lpstr>
      <vt:lpstr>  le tutele:  la tutela dalle ritorsioni</vt:lpstr>
      <vt:lpstr>  le tutele:  la tutela dalle ritorsioni</vt:lpstr>
      <vt:lpstr>  le tutele:  la tutela dalle ritorsioni</vt:lpstr>
      <vt:lpstr>  le tutele:  la tutela dalle ritorsioni</vt:lpstr>
      <vt:lpstr>  le tutele:  la tutela dalle ritorsioni</vt:lpstr>
      <vt:lpstr>  le tutele:  la tutela dalle ritorsioni</vt:lpstr>
      <vt:lpstr>  le tutele:  il trattamento dei dati personali</vt:lpstr>
      <vt:lpstr>  le tutele:  la limitazione della responsabilità per chi segnala</vt:lpstr>
      <vt:lpstr>  le tutele:  la limitazione della responsabilità per chi segnala</vt:lpstr>
      <vt:lpstr>  la perdita delle tutele</vt:lpstr>
      <vt:lpstr>IV modulo   La gestione delle segnalazioni</vt:lpstr>
      <vt:lpstr>  la gestione delle segnalazioni</vt:lpstr>
      <vt:lpstr>  la gestione delle segnalazioni</vt:lpstr>
      <vt:lpstr>  la gestione delle segnalazioni</vt:lpstr>
      <vt:lpstr>  la gestione delle segnalazioni</vt:lpstr>
      <vt:lpstr>  l’istruttoria sulle segnalazioni</vt:lpstr>
      <vt:lpstr>  l’istruttoria sulle segnalazioni</vt:lpstr>
      <vt:lpstr>  l’istruttoria sulle segnalazioni</vt:lpstr>
      <vt:lpstr>V modulo   La disciplina sanzionatoria</vt:lpstr>
      <vt:lpstr>  La disciplina sanzionatoria</vt:lpstr>
      <vt:lpstr>  La disciplina sanzionatoria</vt:lpstr>
      <vt:lpstr>  La disciplina sanzionatoria </vt:lpstr>
      <vt:lpstr>  La disciplina sanzionatoria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NUOVA NORMATIVA ITALIANA SUL WHISTLEBLOWING</dc:title>
  <dc:creator>Alessandro Faletti</dc:creator>
  <cp:lastModifiedBy>Valentina Camurri</cp:lastModifiedBy>
  <cp:revision>77</cp:revision>
  <dcterms:created xsi:type="dcterms:W3CDTF">2023-06-27T09:21:52Z</dcterms:created>
  <dcterms:modified xsi:type="dcterms:W3CDTF">2023-07-06T08:50:09Z</dcterms:modified>
</cp:coreProperties>
</file>